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4"/>
  </p:sldMasterIdLst>
  <p:notesMasterIdLst>
    <p:notesMasterId r:id="rId47"/>
  </p:notesMasterIdLst>
  <p:sldIdLst>
    <p:sldId id="373" r:id="rId5"/>
    <p:sldId id="409" r:id="rId6"/>
    <p:sldId id="258" r:id="rId7"/>
    <p:sldId id="260" r:id="rId8"/>
    <p:sldId id="296" r:id="rId9"/>
    <p:sldId id="261" r:id="rId10"/>
    <p:sldId id="372" r:id="rId11"/>
    <p:sldId id="371" r:id="rId12"/>
    <p:sldId id="377" r:id="rId13"/>
    <p:sldId id="421" r:id="rId14"/>
    <p:sldId id="415" r:id="rId15"/>
    <p:sldId id="379" r:id="rId16"/>
    <p:sldId id="400" r:id="rId17"/>
    <p:sldId id="399" r:id="rId18"/>
    <p:sldId id="382" r:id="rId19"/>
    <p:sldId id="412" r:id="rId20"/>
    <p:sldId id="384" r:id="rId21"/>
    <p:sldId id="411" r:id="rId22"/>
    <p:sldId id="401" r:id="rId23"/>
    <p:sldId id="386" r:id="rId24"/>
    <p:sldId id="387" r:id="rId25"/>
    <p:sldId id="425" r:id="rId26"/>
    <p:sldId id="426" r:id="rId27"/>
    <p:sldId id="427" r:id="rId28"/>
    <p:sldId id="428" r:id="rId29"/>
    <p:sldId id="262" r:id="rId30"/>
    <p:sldId id="417" r:id="rId31"/>
    <p:sldId id="423" r:id="rId32"/>
    <p:sldId id="419" r:id="rId33"/>
    <p:sldId id="418" r:id="rId34"/>
    <p:sldId id="420" r:id="rId35"/>
    <p:sldId id="429" r:id="rId36"/>
    <p:sldId id="430" r:id="rId37"/>
    <p:sldId id="432" r:id="rId38"/>
    <p:sldId id="433" r:id="rId39"/>
    <p:sldId id="390" r:id="rId40"/>
    <p:sldId id="435" r:id="rId41"/>
    <p:sldId id="394" r:id="rId42"/>
    <p:sldId id="389" r:id="rId43"/>
    <p:sldId id="416" r:id="rId44"/>
    <p:sldId id="434" r:id="rId45"/>
    <p:sldId id="396" r:id="rId46"/>
  </p:sldIdLst>
  <p:sldSz cx="9144000" cy="5143500" type="screen16x9"/>
  <p:notesSz cx="6858000" cy="9144000"/>
  <p:embeddedFontLst>
    <p:embeddedFont>
      <p:font typeface="Cabin" panose="020B0604020202020204" charset="0"/>
      <p:regular r:id="rId48"/>
      <p:bold r:id="rId49"/>
      <p:italic r:id="rId50"/>
      <p:boldItalic r:id="rId51"/>
    </p:embeddedFont>
    <p:embeddedFont>
      <p:font typeface="Source Sans Pro" panose="020B0604020202020204" charset="0"/>
      <p:regular r:id="rId52"/>
      <p:bold r:id="rId53"/>
      <p:italic r:id="rId54"/>
      <p:boldItalic r:id="rId55"/>
    </p:embeddedFont>
    <p:embeddedFont>
      <p:font typeface="Bebas Neue" panose="020B0604020202020204" charset="0"/>
      <p:regular r:id="rId56"/>
    </p:embeddedFont>
    <p:embeddedFont>
      <p:font typeface="Georgia" panose="02040502050405020303" pitchFamily="18" charset="0"/>
      <p:regular r:id="rId57"/>
      <p:bold r:id="rId58"/>
      <p:italic r:id="rId59"/>
      <p:boldItalic r:id="rId60"/>
    </p:embeddedFont>
    <p:embeddedFont>
      <p:font typeface="Montserrat ExtraLight" panose="020B0604020202020204" charset="0"/>
      <p:regular r:id="rId61"/>
      <p:italic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Trebuchet MS" panose="020B0603020202020204" pitchFamily="34" charset="0"/>
      <p:regular r:id="rId65"/>
      <p:bold r:id="rId66"/>
      <p:italic r:id="rId67"/>
      <p:boldItalic r:id="rId68"/>
    </p:embeddedFont>
    <p:embeddedFont>
      <p:font typeface="Rockwell" panose="02060603020205020403" pitchFamily="18" charset="0"/>
      <p:regular r:id="rId69"/>
      <p:bold r:id="rId70"/>
      <p:italic r:id="rId71"/>
      <p:boldItalic r:id="rId72"/>
    </p:embeddedFont>
  </p:embeddedFontLst>
  <p:custShowLst>
    <p:custShow name="Custom Show 1" id="0">
      <p:sldLst>
        <p:sld r:id="rId9"/>
        <p:sld r:id="rId7"/>
        <p:sld r:id="rId8"/>
        <p:sld r:id="rId10"/>
        <p:sld r:id="rId30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bram mechail" initials="e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8"/>
    <a:srgbClr val="151AD9"/>
    <a:srgbClr val="1B20E9"/>
    <a:srgbClr val="0000FF"/>
    <a:srgbClr val="CAE1FC"/>
    <a:srgbClr val="172D73"/>
    <a:srgbClr val="004A82"/>
    <a:srgbClr val="2F234D"/>
    <a:srgbClr val="110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EEE3244-6DAE-47B5-8C3D-32866EEE77ED}">
  <a:tblStyle styleId="{5EEE3244-6DAE-47B5-8C3D-32866EEE7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5401" autoAdjust="0"/>
  </p:normalViewPr>
  <p:slideViewPr>
    <p:cSldViewPr snapToGrid="0">
      <p:cViewPr>
        <p:scale>
          <a:sx n="170" d="100"/>
          <a:sy n="170" d="100"/>
        </p:scale>
        <p:origin x="-180" y="-1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3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2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9T11:42:45.341" idx="1">
    <p:pos x="5326" y="2708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4042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54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09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736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658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title" idx="2" hasCustomPrompt="1"/>
          </p:nvPr>
        </p:nvSpPr>
        <p:spPr>
          <a:xfrm>
            <a:off x="815851" y="163330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 idx="3" hasCustomPrompt="1"/>
          </p:nvPr>
        </p:nvSpPr>
        <p:spPr>
          <a:xfrm>
            <a:off x="815851" y="306669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4"/>
          <p:cNvSpPr txBox="1">
            <a:spLocks noGrp="1"/>
          </p:cNvSpPr>
          <p:nvPr>
            <p:ph type="title" idx="4" hasCustomPrompt="1"/>
          </p:nvPr>
        </p:nvSpPr>
        <p:spPr>
          <a:xfrm>
            <a:off x="3521693" y="1633283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4"/>
          <p:cNvSpPr txBox="1">
            <a:spLocks noGrp="1"/>
          </p:cNvSpPr>
          <p:nvPr>
            <p:ph type="title" idx="5" hasCustomPrompt="1"/>
          </p:nvPr>
        </p:nvSpPr>
        <p:spPr>
          <a:xfrm>
            <a:off x="3521693" y="306669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4"/>
          <p:cNvSpPr txBox="1">
            <a:spLocks noGrp="1"/>
          </p:cNvSpPr>
          <p:nvPr>
            <p:ph type="title" idx="6" hasCustomPrompt="1"/>
          </p:nvPr>
        </p:nvSpPr>
        <p:spPr>
          <a:xfrm>
            <a:off x="6220967" y="1633283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4"/>
          <p:cNvSpPr txBox="1">
            <a:spLocks noGrp="1"/>
          </p:cNvSpPr>
          <p:nvPr>
            <p:ph type="title" idx="7" hasCustomPrompt="1"/>
          </p:nvPr>
        </p:nvSpPr>
        <p:spPr>
          <a:xfrm>
            <a:off x="6220967" y="306669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4"/>
          <p:cNvSpPr txBox="1">
            <a:spLocks noGrp="1"/>
          </p:cNvSpPr>
          <p:nvPr>
            <p:ph type="subTitle" idx="1"/>
          </p:nvPr>
        </p:nvSpPr>
        <p:spPr>
          <a:xfrm>
            <a:off x="719975" y="21564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ubTitle" idx="8"/>
          </p:nvPr>
        </p:nvSpPr>
        <p:spPr>
          <a:xfrm>
            <a:off x="3419251" y="21564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9"/>
          </p:nvPr>
        </p:nvSpPr>
        <p:spPr>
          <a:xfrm>
            <a:off x="6118526" y="2156475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subTitle" idx="13"/>
          </p:nvPr>
        </p:nvSpPr>
        <p:spPr>
          <a:xfrm>
            <a:off x="719975" y="35899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4"/>
          </p:nvPr>
        </p:nvSpPr>
        <p:spPr>
          <a:xfrm>
            <a:off x="3419251" y="35899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subTitle" idx="15"/>
          </p:nvPr>
        </p:nvSpPr>
        <p:spPr>
          <a:xfrm>
            <a:off x="6118526" y="3589950"/>
            <a:ext cx="23055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477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8655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1" y="445025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720001" y="1611800"/>
            <a:ext cx="37359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52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subTitle" idx="1"/>
          </p:nvPr>
        </p:nvSpPr>
        <p:spPr>
          <a:xfrm>
            <a:off x="740703" y="1765511"/>
            <a:ext cx="22512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subTitle" idx="2"/>
          </p:nvPr>
        </p:nvSpPr>
        <p:spPr>
          <a:xfrm>
            <a:off x="3447303" y="1765512"/>
            <a:ext cx="2249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subTitle" idx="3"/>
          </p:nvPr>
        </p:nvSpPr>
        <p:spPr>
          <a:xfrm>
            <a:off x="740703" y="3342750"/>
            <a:ext cx="22512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0"/>
          <p:cNvSpPr txBox="1">
            <a:spLocks noGrp="1"/>
          </p:cNvSpPr>
          <p:nvPr>
            <p:ph type="subTitle" idx="4"/>
          </p:nvPr>
        </p:nvSpPr>
        <p:spPr>
          <a:xfrm>
            <a:off x="3447303" y="3342754"/>
            <a:ext cx="2249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0"/>
          <p:cNvSpPr txBox="1">
            <a:spLocks noGrp="1"/>
          </p:cNvSpPr>
          <p:nvPr>
            <p:ph type="subTitle" idx="5"/>
          </p:nvPr>
        </p:nvSpPr>
        <p:spPr>
          <a:xfrm>
            <a:off x="6153899" y="1765514"/>
            <a:ext cx="2249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"/>
          <p:cNvSpPr txBox="1">
            <a:spLocks noGrp="1"/>
          </p:cNvSpPr>
          <p:nvPr>
            <p:ph type="subTitle" idx="6"/>
          </p:nvPr>
        </p:nvSpPr>
        <p:spPr>
          <a:xfrm>
            <a:off x="6153899" y="3342762"/>
            <a:ext cx="2249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subTitle" idx="7"/>
          </p:nvPr>
        </p:nvSpPr>
        <p:spPr>
          <a:xfrm>
            <a:off x="745129" y="1388425"/>
            <a:ext cx="2242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8"/>
          </p:nvPr>
        </p:nvSpPr>
        <p:spPr>
          <a:xfrm>
            <a:off x="3451721" y="1388425"/>
            <a:ext cx="224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9"/>
          </p:nvPr>
        </p:nvSpPr>
        <p:spPr>
          <a:xfrm>
            <a:off x="6158314" y="1388426"/>
            <a:ext cx="224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13"/>
          </p:nvPr>
        </p:nvSpPr>
        <p:spPr>
          <a:xfrm>
            <a:off x="745129" y="2970285"/>
            <a:ext cx="2242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subTitle" idx="14"/>
          </p:nvPr>
        </p:nvSpPr>
        <p:spPr>
          <a:xfrm>
            <a:off x="3451721" y="2970288"/>
            <a:ext cx="224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15"/>
          </p:nvPr>
        </p:nvSpPr>
        <p:spPr>
          <a:xfrm>
            <a:off x="6158314" y="2970295"/>
            <a:ext cx="224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66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923249" y="24217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715375" y="24217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715375" y="17718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4923251" y="17718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9231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236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900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4618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0122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744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639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5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5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082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5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6/11/2025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951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5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 cap="none" baseline="0"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circle with white text and a symbol on it&#10;&#10;Description automatically generated">
            <a:extLst>
              <a:ext uri="{FF2B5EF4-FFF2-40B4-BE49-F238E27FC236}">
                <a16:creationId xmlns:a16="http://schemas.microsoft.com/office/drawing/2014/main" xmlns="" id="{D8462442-A4AE-91EF-85C0-EEC8796D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858" y="124938"/>
            <a:ext cx="823016" cy="6898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5771598-6FFB-C9FA-9417-3F9A868BCAE5}"/>
              </a:ext>
            </a:extLst>
          </p:cNvPr>
          <p:cNvSpPr txBox="1"/>
          <p:nvPr/>
        </p:nvSpPr>
        <p:spPr>
          <a:xfrm>
            <a:off x="1048303" y="114409"/>
            <a:ext cx="70198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+mj-lt"/>
              </a:rPr>
              <a:t> </a:t>
            </a:r>
            <a:r>
              <a:rPr lang="en-US" sz="1800" b="1" dirty="0">
                <a:solidFill>
                  <a:srgbClr val="172D73"/>
                </a:solidFill>
                <a:latin typeface="Rockwell" panose="02060603020205020403" pitchFamily="18" charset="0"/>
              </a:rPr>
              <a:t>The Egyptian E-Learning University (EELU)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172D73"/>
                </a:solidFill>
                <a:latin typeface="Rockwell" panose="02060603020205020403" pitchFamily="18" charset="0"/>
              </a:rPr>
              <a:t> Faculty of Computer &amp; Information Technology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172D73"/>
                </a:solidFill>
                <a:latin typeface="Rockwell" panose="02060603020205020403" pitchFamily="18" charset="0"/>
              </a:rPr>
              <a:t>  EELU- Assiut 2025</a:t>
            </a:r>
            <a:endParaRPr lang="en-US" sz="1800" dirty="0">
              <a:solidFill>
                <a:srgbClr val="172D73"/>
              </a:solidFill>
              <a:latin typeface="Rockwell" panose="020606030202050204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3A8F3A8-D144-A826-FB15-400813A9A4B7}"/>
              </a:ext>
            </a:extLst>
          </p:cNvPr>
          <p:cNvSpPr txBox="1"/>
          <p:nvPr/>
        </p:nvSpPr>
        <p:spPr>
          <a:xfrm>
            <a:off x="237761" y="1340407"/>
            <a:ext cx="3925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72D73"/>
                </a:solidFill>
                <a:ea typeface="Montserrat ExtraLight"/>
                <a:cs typeface="Montserrat ExtraLight"/>
                <a:sym typeface="Montserrat ExtraLight"/>
              </a:rPr>
              <a:t>Graduation</a:t>
            </a:r>
            <a:r>
              <a:rPr lang="en-US" sz="2400" b="1" dirty="0">
                <a:solidFill>
                  <a:srgbClr val="172D73"/>
                </a:solidFill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2000" b="1" dirty="0">
                <a:solidFill>
                  <a:srgbClr val="172D73"/>
                </a:solidFill>
                <a:ea typeface="Montserrat ExtraLight"/>
                <a:cs typeface="Montserrat ExtraLight"/>
                <a:sym typeface="Montserrat ExtraLight"/>
              </a:rPr>
              <a:t>Project</a:t>
            </a:r>
            <a:r>
              <a:rPr lang="ar-EG" sz="2400" b="1" dirty="0">
                <a:solidFill>
                  <a:srgbClr val="172D73"/>
                </a:solidFill>
                <a:ea typeface="Montserrat ExtraLight"/>
                <a:cs typeface="Montserrat ExtraLight"/>
                <a:sym typeface="Montserrat ExtraLight"/>
              </a:rPr>
              <a:t>    </a:t>
            </a:r>
            <a:endParaRPr lang="en-US" sz="2400" b="1" dirty="0">
              <a:solidFill>
                <a:srgbClr val="172D7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D8CC8B8-8138-4010-5516-E9F3A72DD65E}"/>
              </a:ext>
            </a:extLst>
          </p:cNvPr>
          <p:cNvSpPr txBox="1"/>
          <p:nvPr/>
        </p:nvSpPr>
        <p:spPr>
          <a:xfrm>
            <a:off x="2200721" y="1868225"/>
            <a:ext cx="4703850" cy="5788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51AD9"/>
                </a:solidFill>
                <a:latin typeface="Rockwell" panose="02060603020205020403" pitchFamily="18" charset="0"/>
              </a:rPr>
              <a:t>   Smart Health Checker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F0B73E8-C011-7904-FA0C-38D226858CB5}"/>
              </a:ext>
            </a:extLst>
          </p:cNvPr>
          <p:cNvSpPr txBox="1"/>
          <p:nvPr/>
        </p:nvSpPr>
        <p:spPr>
          <a:xfrm>
            <a:off x="315582" y="2513260"/>
            <a:ext cx="3460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0"/>
                <a:solidFill>
                  <a:srgbClr val="004A82"/>
                </a:solidFill>
                <a:cs typeface="+mj-cs"/>
                <a:sym typeface="Pompiere"/>
              </a:rPr>
              <a:t>Project</a:t>
            </a:r>
            <a:r>
              <a:rPr lang="en-US" sz="2400" b="1" dirty="0">
                <a:ln w="0"/>
                <a:solidFill>
                  <a:srgbClr val="004A82"/>
                </a:solidFill>
                <a:cs typeface="+mj-cs"/>
                <a:sym typeface="Pompiere"/>
              </a:rPr>
              <a:t> </a:t>
            </a:r>
            <a:r>
              <a:rPr lang="en-US" b="1" dirty="0">
                <a:ln w="0"/>
                <a:solidFill>
                  <a:srgbClr val="004A82"/>
                </a:solidFill>
                <a:cs typeface="+mj-cs"/>
                <a:sym typeface="Pompiere"/>
              </a:rPr>
              <a:t>Supervisors</a:t>
            </a:r>
            <a:endParaRPr lang="en-US" sz="2400" b="1" dirty="0">
              <a:solidFill>
                <a:srgbClr val="004A8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33FBB36-3304-2C02-1B92-A08FFA56795A}"/>
              </a:ext>
            </a:extLst>
          </p:cNvPr>
          <p:cNvSpPr txBox="1"/>
          <p:nvPr/>
        </p:nvSpPr>
        <p:spPr>
          <a:xfrm>
            <a:off x="620690" y="2936348"/>
            <a:ext cx="28498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Dr. Ahmed </a:t>
            </a:r>
            <a:r>
              <a:rPr lang="en-US" sz="16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Ezz</a:t>
            </a:r>
            <a:endParaRPr lang="en-US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 Bold" pitchFamily="18" charset="0"/>
            </a:endParaRPr>
          </a:p>
        </p:txBody>
      </p:sp>
      <p:sp>
        <p:nvSpPr>
          <p:cNvPr id="30" name="Google Shape;409;p27">
            <a:extLst>
              <a:ext uri="{FF2B5EF4-FFF2-40B4-BE49-F238E27FC236}">
                <a16:creationId xmlns:a16="http://schemas.microsoft.com/office/drawing/2014/main" xmlns="" id="{C9D24F88-0221-D066-4913-BA4D9752C6CE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20690" y="3470669"/>
            <a:ext cx="26310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Dr. </a:t>
            </a:r>
            <a:r>
              <a:rPr lang="en-US" sz="16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Yasmine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 Mahmoud 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978" y="4083457"/>
            <a:ext cx="28495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Eng. </a:t>
            </a:r>
            <a:r>
              <a:rPr lang="en-US" sz="16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Eman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Rizk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rPr>
              <a:t>Zaki</a:t>
            </a:r>
            <a:endParaRPr lang="en-US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3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3" grpId="0"/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4506B13-7BF4-771B-3E6F-95F653840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xmlns="" id="{FB664199-0704-BEC4-E0AA-32EDBE8EB36C}"/>
              </a:ext>
            </a:extLst>
          </p:cNvPr>
          <p:cNvSpPr/>
          <p:nvPr/>
        </p:nvSpPr>
        <p:spPr>
          <a:xfrm>
            <a:off x="5286925" y="2104848"/>
            <a:ext cx="2823713" cy="15009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Rockwell" panose="02060603020205020403" pitchFamily="18" charset="0"/>
              </a:rPr>
              <a:t>Medical Reports</a:t>
            </a:r>
            <a:endParaRPr lang="ar-EG" sz="19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29846111-0915-3A85-AE78-76C4F68CD737}"/>
              </a:ext>
            </a:extLst>
          </p:cNvPr>
          <p:cNvSpPr/>
          <p:nvPr/>
        </p:nvSpPr>
        <p:spPr>
          <a:xfrm>
            <a:off x="795765" y="2104848"/>
            <a:ext cx="2823713" cy="15009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Rockwell" panose="02060603020205020403" pitchFamily="18" charset="0"/>
              </a:rPr>
              <a:t>Text / Imaging- Based Disease Diagnosis</a:t>
            </a:r>
            <a:endParaRPr lang="ar-EG" sz="1900" dirty="0">
              <a:solidFill>
                <a:schemeClr val="tx1"/>
              </a:solidFill>
            </a:endParaRPr>
          </a:p>
        </p:txBody>
      </p:sp>
      <p:sp>
        <p:nvSpPr>
          <p:cNvPr id="17" name="Google Shape;409;p27">
            <a:extLst>
              <a:ext uri="{FF2B5EF4-FFF2-40B4-BE49-F238E27FC236}">
                <a16:creationId xmlns:a16="http://schemas.microsoft.com/office/drawing/2014/main" xmlns="" id="{5B392CE2-64FD-1A72-21A7-4F79B64488F2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544;p31">
            <a:extLst>
              <a:ext uri="{FF2B5EF4-FFF2-40B4-BE49-F238E27FC236}">
                <a16:creationId xmlns:a16="http://schemas.microsoft.com/office/drawing/2014/main" xmlns="" id="{769E1C0E-849D-0DC3-4EBD-763554792D85}"/>
              </a:ext>
            </a:extLst>
          </p:cNvPr>
          <p:cNvSpPr/>
          <p:nvPr/>
        </p:nvSpPr>
        <p:spPr>
          <a:xfrm>
            <a:off x="5881598" y="-1605208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  <p:grpSp>
        <p:nvGrpSpPr>
          <p:cNvPr id="19" name="Google Shape;566;p31">
            <a:extLst>
              <a:ext uri="{FF2B5EF4-FFF2-40B4-BE49-F238E27FC236}">
                <a16:creationId xmlns:a16="http://schemas.microsoft.com/office/drawing/2014/main" xmlns="" id="{DFB61EAF-F64F-766B-B24F-BFFE1E232BC0}"/>
              </a:ext>
            </a:extLst>
          </p:cNvPr>
          <p:cNvGrpSpPr/>
          <p:nvPr/>
        </p:nvGrpSpPr>
        <p:grpSpPr>
          <a:xfrm>
            <a:off x="8230899" y="4229899"/>
            <a:ext cx="1060257" cy="1053335"/>
            <a:chOff x="7992975" y="4081838"/>
            <a:chExt cx="1060257" cy="1053335"/>
          </a:xfrm>
          <a:solidFill>
            <a:srgbClr val="004A82"/>
          </a:solidFill>
        </p:grpSpPr>
        <p:sp>
          <p:nvSpPr>
            <p:cNvPr id="20" name="Google Shape;567;p31">
              <a:extLst>
                <a:ext uri="{FF2B5EF4-FFF2-40B4-BE49-F238E27FC236}">
                  <a16:creationId xmlns:a16="http://schemas.microsoft.com/office/drawing/2014/main" xmlns="" id="{7E8CDDF7-1AE9-2FED-5D20-DA7A35BEA8ED}"/>
                </a:ext>
              </a:extLst>
            </p:cNvPr>
            <p:cNvSpPr/>
            <p:nvPr/>
          </p:nvSpPr>
          <p:spPr>
            <a:xfrm>
              <a:off x="8126102" y="4197452"/>
              <a:ext cx="749390" cy="776834"/>
            </a:xfrm>
            <a:custGeom>
              <a:avLst/>
              <a:gdLst/>
              <a:ahLst/>
              <a:cxnLst/>
              <a:rect l="l" t="t" r="r" b="b"/>
              <a:pathLst>
                <a:path w="41807" h="43338" extrusionOk="0">
                  <a:moveTo>
                    <a:pt x="40582" y="0"/>
                  </a:moveTo>
                  <a:lnTo>
                    <a:pt x="1" y="42151"/>
                  </a:lnTo>
                  <a:lnTo>
                    <a:pt x="1111" y="43337"/>
                  </a:lnTo>
                  <a:lnTo>
                    <a:pt x="41807" y="1034"/>
                  </a:lnTo>
                  <a:lnTo>
                    <a:pt x="405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568;p31">
              <a:extLst>
                <a:ext uri="{FF2B5EF4-FFF2-40B4-BE49-F238E27FC236}">
                  <a16:creationId xmlns:a16="http://schemas.microsoft.com/office/drawing/2014/main" xmlns="" id="{79E4A907-55FE-2D9A-2BAE-E7FD7945969A}"/>
                </a:ext>
              </a:extLst>
            </p:cNvPr>
            <p:cNvSpPr/>
            <p:nvPr/>
          </p:nvSpPr>
          <p:spPr>
            <a:xfrm>
              <a:off x="8174141" y="4242729"/>
              <a:ext cx="749390" cy="777533"/>
            </a:xfrm>
            <a:custGeom>
              <a:avLst/>
              <a:gdLst/>
              <a:ahLst/>
              <a:cxnLst/>
              <a:rect l="l" t="t" r="r" b="b"/>
              <a:pathLst>
                <a:path w="41807" h="43377" extrusionOk="0">
                  <a:moveTo>
                    <a:pt x="40735" y="1"/>
                  </a:moveTo>
                  <a:lnTo>
                    <a:pt x="1" y="42343"/>
                  </a:lnTo>
                  <a:lnTo>
                    <a:pt x="1226" y="43376"/>
                  </a:lnTo>
                  <a:lnTo>
                    <a:pt x="41807" y="1226"/>
                  </a:lnTo>
                  <a:lnTo>
                    <a:pt x="407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569;p31">
              <a:extLst>
                <a:ext uri="{FF2B5EF4-FFF2-40B4-BE49-F238E27FC236}">
                  <a16:creationId xmlns:a16="http://schemas.microsoft.com/office/drawing/2014/main" xmlns="" id="{3FF880BA-A049-2569-0985-091258AB924F}"/>
                </a:ext>
              </a:extLst>
            </p:cNvPr>
            <p:cNvSpPr/>
            <p:nvPr/>
          </p:nvSpPr>
          <p:spPr>
            <a:xfrm>
              <a:off x="8084248" y="4157641"/>
              <a:ext cx="737721" cy="763802"/>
            </a:xfrm>
            <a:custGeom>
              <a:avLst/>
              <a:gdLst/>
              <a:ahLst/>
              <a:cxnLst/>
              <a:rect l="l" t="t" r="r" b="b"/>
              <a:pathLst>
                <a:path w="41156" h="42611" extrusionOk="0">
                  <a:moveTo>
                    <a:pt x="39777" y="1"/>
                  </a:moveTo>
                  <a:cubicBezTo>
                    <a:pt x="26531" y="13783"/>
                    <a:pt x="13285" y="27527"/>
                    <a:pt x="1" y="41309"/>
                  </a:cubicBezTo>
                  <a:lnTo>
                    <a:pt x="996" y="42611"/>
                  </a:lnTo>
                  <a:lnTo>
                    <a:pt x="41156" y="881"/>
                  </a:lnTo>
                  <a:lnTo>
                    <a:pt x="397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570;p31">
              <a:extLst>
                <a:ext uri="{FF2B5EF4-FFF2-40B4-BE49-F238E27FC236}">
                  <a16:creationId xmlns:a16="http://schemas.microsoft.com/office/drawing/2014/main" xmlns="" id="{23F0CB90-013B-BC00-1658-55C5D39A07BF}"/>
                </a:ext>
              </a:extLst>
            </p:cNvPr>
            <p:cNvSpPr/>
            <p:nvPr/>
          </p:nvSpPr>
          <p:spPr>
            <a:xfrm>
              <a:off x="8228363" y="4295571"/>
              <a:ext cx="737022" cy="763802"/>
            </a:xfrm>
            <a:custGeom>
              <a:avLst/>
              <a:gdLst/>
              <a:ahLst/>
              <a:cxnLst/>
              <a:rect l="l" t="t" r="r" b="b"/>
              <a:pathLst>
                <a:path w="41117" h="42611" extrusionOk="0">
                  <a:moveTo>
                    <a:pt x="40160" y="1"/>
                  </a:moveTo>
                  <a:lnTo>
                    <a:pt x="0" y="41730"/>
                  </a:lnTo>
                  <a:lnTo>
                    <a:pt x="1378" y="42611"/>
                  </a:lnTo>
                  <a:lnTo>
                    <a:pt x="41117" y="1341"/>
                  </a:lnTo>
                  <a:lnTo>
                    <a:pt x="4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571;p31">
              <a:extLst>
                <a:ext uri="{FF2B5EF4-FFF2-40B4-BE49-F238E27FC236}">
                  <a16:creationId xmlns:a16="http://schemas.microsoft.com/office/drawing/2014/main" xmlns="" id="{0DF667B2-3A94-3E9D-3B69-A8301BF8EC94}"/>
                </a:ext>
              </a:extLst>
            </p:cNvPr>
            <p:cNvSpPr/>
            <p:nvPr/>
          </p:nvSpPr>
          <p:spPr>
            <a:xfrm>
              <a:off x="8048560" y="4127581"/>
              <a:ext cx="712340" cy="734154"/>
            </a:xfrm>
            <a:custGeom>
              <a:avLst/>
              <a:gdLst/>
              <a:ahLst/>
              <a:cxnLst/>
              <a:rect l="l" t="t" r="r" b="b"/>
              <a:pathLst>
                <a:path w="39740" h="40957" extrusionOk="0">
                  <a:moveTo>
                    <a:pt x="38431" y="0"/>
                  </a:moveTo>
                  <a:cubicBezTo>
                    <a:pt x="38103" y="0"/>
                    <a:pt x="37855" y="267"/>
                    <a:pt x="37328" y="835"/>
                  </a:cubicBezTo>
                  <a:cubicBezTo>
                    <a:pt x="25192" y="13393"/>
                    <a:pt x="13094" y="25988"/>
                    <a:pt x="996" y="38583"/>
                  </a:cubicBezTo>
                  <a:cubicBezTo>
                    <a:pt x="1" y="39579"/>
                    <a:pt x="1" y="39579"/>
                    <a:pt x="767" y="40804"/>
                  </a:cubicBezTo>
                  <a:cubicBezTo>
                    <a:pt x="805" y="40842"/>
                    <a:pt x="843" y="40880"/>
                    <a:pt x="920" y="40957"/>
                  </a:cubicBezTo>
                  <a:lnTo>
                    <a:pt x="39739" y="606"/>
                  </a:lnTo>
                  <a:cubicBezTo>
                    <a:pt x="39074" y="210"/>
                    <a:pt x="38721" y="0"/>
                    <a:pt x="3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572;p31">
              <a:extLst>
                <a:ext uri="{FF2B5EF4-FFF2-40B4-BE49-F238E27FC236}">
                  <a16:creationId xmlns:a16="http://schemas.microsoft.com/office/drawing/2014/main" xmlns="" id="{09CCC29B-26BF-A908-A62A-E20E8885DF70}"/>
                </a:ext>
              </a:extLst>
            </p:cNvPr>
            <p:cNvSpPr/>
            <p:nvPr/>
          </p:nvSpPr>
          <p:spPr>
            <a:xfrm>
              <a:off x="8289433" y="4355278"/>
              <a:ext cx="712322" cy="734728"/>
            </a:xfrm>
            <a:custGeom>
              <a:avLst/>
              <a:gdLst/>
              <a:ahLst/>
              <a:cxnLst/>
              <a:rect l="l" t="t" r="r" b="b"/>
              <a:pathLst>
                <a:path w="39739" h="40989" extrusionOk="0">
                  <a:moveTo>
                    <a:pt x="38820" y="0"/>
                  </a:moveTo>
                  <a:cubicBezTo>
                    <a:pt x="25880" y="13438"/>
                    <a:pt x="12940" y="26876"/>
                    <a:pt x="0" y="40313"/>
                  </a:cubicBezTo>
                  <a:cubicBezTo>
                    <a:pt x="651" y="40759"/>
                    <a:pt x="985" y="40989"/>
                    <a:pt x="1271" y="40989"/>
                  </a:cubicBezTo>
                  <a:cubicBezTo>
                    <a:pt x="1575" y="40989"/>
                    <a:pt x="1823" y="40730"/>
                    <a:pt x="2336" y="40198"/>
                  </a:cubicBezTo>
                  <a:lnTo>
                    <a:pt x="38705" y="2451"/>
                  </a:lnTo>
                  <a:cubicBezTo>
                    <a:pt x="39739" y="1340"/>
                    <a:pt x="39739" y="1340"/>
                    <a:pt x="38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573;p31">
              <a:extLst>
                <a:ext uri="{FF2B5EF4-FFF2-40B4-BE49-F238E27FC236}">
                  <a16:creationId xmlns:a16="http://schemas.microsoft.com/office/drawing/2014/main" xmlns="" id="{568DBB4D-7BAA-FE44-7B4E-77E4983A7C14}"/>
                </a:ext>
              </a:extLst>
            </p:cNvPr>
            <p:cNvSpPr/>
            <p:nvPr/>
          </p:nvSpPr>
          <p:spPr>
            <a:xfrm>
              <a:off x="8024541" y="4101931"/>
              <a:ext cx="667742" cy="695311"/>
            </a:xfrm>
            <a:custGeom>
              <a:avLst/>
              <a:gdLst/>
              <a:ahLst/>
              <a:cxnLst/>
              <a:rect l="l" t="t" r="r" b="b"/>
              <a:pathLst>
                <a:path w="37252" h="38790" extrusionOk="0">
                  <a:moveTo>
                    <a:pt x="35917" y="0"/>
                  </a:moveTo>
                  <a:cubicBezTo>
                    <a:pt x="35551" y="0"/>
                    <a:pt x="35296" y="275"/>
                    <a:pt x="34724" y="888"/>
                  </a:cubicBezTo>
                  <a:lnTo>
                    <a:pt x="16042" y="20260"/>
                  </a:lnTo>
                  <a:cubicBezTo>
                    <a:pt x="10797" y="25696"/>
                    <a:pt x="5552" y="31132"/>
                    <a:pt x="345" y="36569"/>
                  </a:cubicBezTo>
                  <a:cubicBezTo>
                    <a:pt x="116" y="36798"/>
                    <a:pt x="1" y="37066"/>
                    <a:pt x="1" y="37411"/>
                  </a:cubicBezTo>
                  <a:cubicBezTo>
                    <a:pt x="77" y="37870"/>
                    <a:pt x="231" y="38330"/>
                    <a:pt x="460" y="38789"/>
                  </a:cubicBezTo>
                  <a:lnTo>
                    <a:pt x="37251" y="505"/>
                  </a:lnTo>
                  <a:cubicBezTo>
                    <a:pt x="36583" y="180"/>
                    <a:pt x="36214" y="0"/>
                    <a:pt x="35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574;p31">
              <a:extLst>
                <a:ext uri="{FF2B5EF4-FFF2-40B4-BE49-F238E27FC236}">
                  <a16:creationId xmlns:a16="http://schemas.microsoft.com/office/drawing/2014/main" xmlns="" id="{1CE18DD0-28C1-66DE-026E-48848D3D6BEA}"/>
                </a:ext>
              </a:extLst>
            </p:cNvPr>
            <p:cNvSpPr/>
            <p:nvPr/>
          </p:nvSpPr>
          <p:spPr>
            <a:xfrm>
              <a:off x="8356686" y="4421833"/>
              <a:ext cx="672528" cy="693948"/>
            </a:xfrm>
            <a:custGeom>
              <a:avLst/>
              <a:gdLst/>
              <a:ahLst/>
              <a:cxnLst/>
              <a:rect l="l" t="t" r="r" b="b"/>
              <a:pathLst>
                <a:path w="37519" h="38714" extrusionOk="0">
                  <a:moveTo>
                    <a:pt x="36791" y="1"/>
                  </a:moveTo>
                  <a:lnTo>
                    <a:pt x="0" y="38208"/>
                  </a:lnTo>
                  <a:cubicBezTo>
                    <a:pt x="702" y="38534"/>
                    <a:pt x="1090" y="38713"/>
                    <a:pt x="1401" y="38713"/>
                  </a:cubicBezTo>
                  <a:cubicBezTo>
                    <a:pt x="1784" y="38713"/>
                    <a:pt x="2049" y="38439"/>
                    <a:pt x="2642" y="37825"/>
                  </a:cubicBezTo>
                  <a:cubicBezTo>
                    <a:pt x="13936" y="26072"/>
                    <a:pt x="25229" y="14319"/>
                    <a:pt x="36561" y="2604"/>
                  </a:cubicBezTo>
                  <a:cubicBezTo>
                    <a:pt x="37250" y="1877"/>
                    <a:pt x="37518" y="1264"/>
                    <a:pt x="36982" y="384"/>
                  </a:cubicBezTo>
                  <a:lnTo>
                    <a:pt x="36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575;p31">
              <a:extLst>
                <a:ext uri="{FF2B5EF4-FFF2-40B4-BE49-F238E27FC236}">
                  <a16:creationId xmlns:a16="http://schemas.microsoft.com/office/drawing/2014/main" xmlns="" id="{5A207F66-6EA9-6F19-4FA9-80B7A9DE72D4}"/>
                </a:ext>
              </a:extLst>
            </p:cNvPr>
            <p:cNvSpPr/>
            <p:nvPr/>
          </p:nvSpPr>
          <p:spPr>
            <a:xfrm>
              <a:off x="8001220" y="4086229"/>
              <a:ext cx="618305" cy="633470"/>
            </a:xfrm>
            <a:custGeom>
              <a:avLst/>
              <a:gdLst/>
              <a:ahLst/>
              <a:cxnLst/>
              <a:rect l="l" t="t" r="r" b="b"/>
              <a:pathLst>
                <a:path w="34494" h="35340" extrusionOk="0">
                  <a:moveTo>
                    <a:pt x="32952" y="1"/>
                  </a:moveTo>
                  <a:cubicBezTo>
                    <a:pt x="32605" y="1"/>
                    <a:pt x="32274" y="101"/>
                    <a:pt x="31929" y="463"/>
                  </a:cubicBezTo>
                  <a:cubicBezTo>
                    <a:pt x="21631" y="11182"/>
                    <a:pt x="11294" y="21940"/>
                    <a:pt x="957" y="32659"/>
                  </a:cubicBezTo>
                  <a:cubicBezTo>
                    <a:pt x="77" y="33578"/>
                    <a:pt x="0" y="33999"/>
                    <a:pt x="613" y="35339"/>
                  </a:cubicBezTo>
                  <a:cubicBezTo>
                    <a:pt x="11868" y="23663"/>
                    <a:pt x="23085" y="11986"/>
                    <a:pt x="34494" y="156"/>
                  </a:cubicBezTo>
                  <a:lnTo>
                    <a:pt x="34494" y="156"/>
                  </a:lnTo>
                  <a:cubicBezTo>
                    <a:pt x="34460" y="158"/>
                    <a:pt x="34426" y="158"/>
                    <a:pt x="34392" y="158"/>
                  </a:cubicBezTo>
                  <a:cubicBezTo>
                    <a:pt x="33847" y="158"/>
                    <a:pt x="33387" y="1"/>
                    <a:pt x="32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576;p31">
              <a:extLst>
                <a:ext uri="{FF2B5EF4-FFF2-40B4-BE49-F238E27FC236}">
                  <a16:creationId xmlns:a16="http://schemas.microsoft.com/office/drawing/2014/main" xmlns="" id="{2013C7F4-4839-7320-531D-A6BE381729C5}"/>
                </a:ext>
              </a:extLst>
            </p:cNvPr>
            <p:cNvSpPr/>
            <p:nvPr/>
          </p:nvSpPr>
          <p:spPr>
            <a:xfrm>
              <a:off x="8430787" y="4496632"/>
              <a:ext cx="615580" cy="634527"/>
            </a:xfrm>
            <a:custGeom>
              <a:avLst/>
              <a:gdLst/>
              <a:ahLst/>
              <a:cxnLst/>
              <a:rect l="l" t="t" r="r" b="b"/>
              <a:pathLst>
                <a:path w="34342" h="35399" extrusionOk="0">
                  <a:moveTo>
                    <a:pt x="33882" y="1"/>
                  </a:moveTo>
                  <a:lnTo>
                    <a:pt x="1" y="35184"/>
                  </a:lnTo>
                  <a:cubicBezTo>
                    <a:pt x="568" y="35184"/>
                    <a:pt x="1055" y="35399"/>
                    <a:pt x="1524" y="35399"/>
                  </a:cubicBezTo>
                  <a:cubicBezTo>
                    <a:pt x="1847" y="35399"/>
                    <a:pt x="2162" y="35297"/>
                    <a:pt x="2489" y="34954"/>
                  </a:cubicBezTo>
                  <a:cubicBezTo>
                    <a:pt x="12788" y="24234"/>
                    <a:pt x="23086" y="13553"/>
                    <a:pt x="33423" y="2872"/>
                  </a:cubicBezTo>
                  <a:cubicBezTo>
                    <a:pt x="34341" y="1915"/>
                    <a:pt x="34341" y="1111"/>
                    <a:pt x="33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577;p31">
              <a:extLst>
                <a:ext uri="{FF2B5EF4-FFF2-40B4-BE49-F238E27FC236}">
                  <a16:creationId xmlns:a16="http://schemas.microsoft.com/office/drawing/2014/main" xmlns="" id="{7510C9A9-5B68-A634-6F02-455397729B0A}"/>
                </a:ext>
              </a:extLst>
            </p:cNvPr>
            <p:cNvSpPr/>
            <p:nvPr/>
          </p:nvSpPr>
          <p:spPr>
            <a:xfrm>
              <a:off x="7992975" y="4081838"/>
              <a:ext cx="537356" cy="550011"/>
            </a:xfrm>
            <a:custGeom>
              <a:avLst/>
              <a:gdLst/>
              <a:ahLst/>
              <a:cxnLst/>
              <a:rect l="l" t="t" r="r" b="b"/>
              <a:pathLst>
                <a:path w="29978" h="30684" extrusionOk="0">
                  <a:moveTo>
                    <a:pt x="29132" y="1"/>
                  </a:moveTo>
                  <a:cubicBezTo>
                    <a:pt x="28238" y="1"/>
                    <a:pt x="27508" y="238"/>
                    <a:pt x="26800" y="976"/>
                  </a:cubicBezTo>
                  <a:cubicBezTo>
                    <a:pt x="18186" y="9934"/>
                    <a:pt x="9610" y="18892"/>
                    <a:pt x="996" y="27851"/>
                  </a:cubicBezTo>
                  <a:cubicBezTo>
                    <a:pt x="231" y="28578"/>
                    <a:pt x="1" y="29727"/>
                    <a:pt x="499" y="30684"/>
                  </a:cubicBezTo>
                  <a:cubicBezTo>
                    <a:pt x="10299" y="20500"/>
                    <a:pt x="20100" y="10317"/>
                    <a:pt x="29977" y="57"/>
                  </a:cubicBezTo>
                  <a:cubicBezTo>
                    <a:pt x="29679" y="22"/>
                    <a:pt x="29398" y="1"/>
                    <a:pt x="29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578;p31">
              <a:extLst>
                <a:ext uri="{FF2B5EF4-FFF2-40B4-BE49-F238E27FC236}">
                  <a16:creationId xmlns:a16="http://schemas.microsoft.com/office/drawing/2014/main" xmlns="" id="{49FFF769-9FF1-AC6E-2C3B-7BF03EB20379}"/>
                </a:ext>
              </a:extLst>
            </p:cNvPr>
            <p:cNvSpPr/>
            <p:nvPr/>
          </p:nvSpPr>
          <p:spPr>
            <a:xfrm>
              <a:off x="8519318" y="4583101"/>
              <a:ext cx="533914" cy="552072"/>
            </a:xfrm>
            <a:custGeom>
              <a:avLst/>
              <a:gdLst/>
              <a:ahLst/>
              <a:cxnLst/>
              <a:rect l="l" t="t" r="r" b="b"/>
              <a:pathLst>
                <a:path w="29786" h="30799" extrusionOk="0">
                  <a:moveTo>
                    <a:pt x="29594" y="1"/>
                  </a:moveTo>
                  <a:lnTo>
                    <a:pt x="1" y="30742"/>
                  </a:lnTo>
                  <a:cubicBezTo>
                    <a:pt x="299" y="30778"/>
                    <a:pt x="579" y="30799"/>
                    <a:pt x="846" y="30799"/>
                  </a:cubicBezTo>
                  <a:cubicBezTo>
                    <a:pt x="1741" y="30799"/>
                    <a:pt x="2479" y="30561"/>
                    <a:pt x="3216" y="29824"/>
                  </a:cubicBezTo>
                  <a:cubicBezTo>
                    <a:pt x="11677" y="20904"/>
                    <a:pt x="20176" y="12060"/>
                    <a:pt x="28752" y="3255"/>
                  </a:cubicBezTo>
                  <a:cubicBezTo>
                    <a:pt x="29709" y="2298"/>
                    <a:pt x="29785" y="1341"/>
                    <a:pt x="29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579;p31">
              <a:extLst>
                <a:ext uri="{FF2B5EF4-FFF2-40B4-BE49-F238E27FC236}">
                  <a16:creationId xmlns:a16="http://schemas.microsoft.com/office/drawing/2014/main" xmlns="" id="{0BD37C61-A367-27F0-F924-7BCD5C6D14C8}"/>
                </a:ext>
              </a:extLst>
            </p:cNvPr>
            <p:cNvSpPr/>
            <p:nvPr/>
          </p:nvSpPr>
          <p:spPr>
            <a:xfrm>
              <a:off x="8625683" y="4688785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0"/>
                  </a:moveTo>
                  <a:lnTo>
                    <a:pt x="0" y="24196"/>
                  </a:lnTo>
                  <a:cubicBezTo>
                    <a:pt x="1264" y="24043"/>
                    <a:pt x="2489" y="23966"/>
                    <a:pt x="3484" y="22932"/>
                  </a:cubicBezTo>
                  <a:cubicBezTo>
                    <a:pt x="9610" y="16501"/>
                    <a:pt x="15773" y="10069"/>
                    <a:pt x="22014" y="3714"/>
                  </a:cubicBezTo>
                  <a:cubicBezTo>
                    <a:pt x="23047" y="2642"/>
                    <a:pt x="23124" y="1379"/>
                    <a:pt x="23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580;p31">
              <a:extLst>
                <a:ext uri="{FF2B5EF4-FFF2-40B4-BE49-F238E27FC236}">
                  <a16:creationId xmlns:a16="http://schemas.microsoft.com/office/drawing/2014/main" xmlns="" id="{02D41FAF-B5DE-6145-1F41-B98CC615F0FB}"/>
                </a:ext>
              </a:extLst>
            </p:cNvPr>
            <p:cNvSpPr/>
            <p:nvPr/>
          </p:nvSpPr>
          <p:spPr>
            <a:xfrm>
              <a:off x="8007387" y="4094510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1"/>
                  </a:moveTo>
                  <a:lnTo>
                    <a:pt x="23277" y="1"/>
                  </a:lnTo>
                  <a:cubicBezTo>
                    <a:pt x="21937" y="154"/>
                    <a:pt x="20712" y="307"/>
                    <a:pt x="19679" y="1379"/>
                  </a:cubicBezTo>
                  <a:cubicBezTo>
                    <a:pt x="13553" y="7810"/>
                    <a:pt x="7390" y="14242"/>
                    <a:pt x="1188" y="20597"/>
                  </a:cubicBezTo>
                  <a:cubicBezTo>
                    <a:pt x="154" y="21631"/>
                    <a:pt x="116" y="22894"/>
                    <a:pt x="1" y="24196"/>
                  </a:cubicBezTo>
                  <a:lnTo>
                    <a:pt x="23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581;p31">
              <a:extLst>
                <a:ext uri="{FF2B5EF4-FFF2-40B4-BE49-F238E27FC236}">
                  <a16:creationId xmlns:a16="http://schemas.microsoft.com/office/drawing/2014/main" xmlns="" id="{10BB83CD-0D59-CFD6-FDE1-3772F7AAF128}"/>
                </a:ext>
              </a:extLst>
            </p:cNvPr>
            <p:cNvSpPr/>
            <p:nvPr/>
          </p:nvSpPr>
          <p:spPr>
            <a:xfrm>
              <a:off x="8767737" y="4835641"/>
              <a:ext cx="231967" cy="237452"/>
            </a:xfrm>
            <a:custGeom>
              <a:avLst/>
              <a:gdLst/>
              <a:ahLst/>
              <a:cxnLst/>
              <a:rect l="l" t="t" r="r" b="b"/>
              <a:pathLst>
                <a:path w="12941" h="13247" extrusionOk="0">
                  <a:moveTo>
                    <a:pt x="12787" y="0"/>
                  </a:moveTo>
                  <a:lnTo>
                    <a:pt x="0" y="13246"/>
                  </a:lnTo>
                  <a:cubicBezTo>
                    <a:pt x="5628" y="10413"/>
                    <a:pt x="10184" y="5819"/>
                    <a:pt x="12940" y="153"/>
                  </a:cubicBezTo>
                  <a:lnTo>
                    <a:pt x="12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582;p31">
              <a:extLst>
                <a:ext uri="{FF2B5EF4-FFF2-40B4-BE49-F238E27FC236}">
                  <a16:creationId xmlns:a16="http://schemas.microsoft.com/office/drawing/2014/main" xmlns="" id="{ED90D278-5052-22E2-843C-EE9A33D7F6A1}"/>
                </a:ext>
              </a:extLst>
            </p:cNvPr>
            <p:cNvSpPr/>
            <p:nvPr/>
          </p:nvSpPr>
          <p:spPr>
            <a:xfrm>
              <a:off x="8051302" y="4144610"/>
              <a:ext cx="230605" cy="236771"/>
            </a:xfrm>
            <a:custGeom>
              <a:avLst/>
              <a:gdLst/>
              <a:ahLst/>
              <a:cxnLst/>
              <a:rect l="l" t="t" r="r" b="b"/>
              <a:pathLst>
                <a:path w="12865" h="13209" extrusionOk="0">
                  <a:moveTo>
                    <a:pt x="12864" y="0"/>
                  </a:moveTo>
                  <a:lnTo>
                    <a:pt x="12864" y="0"/>
                  </a:lnTo>
                  <a:cubicBezTo>
                    <a:pt x="7237" y="2795"/>
                    <a:pt x="2719" y="7389"/>
                    <a:pt x="1" y="13055"/>
                  </a:cubicBezTo>
                  <a:lnTo>
                    <a:pt x="154" y="13208"/>
                  </a:lnTo>
                  <a:lnTo>
                    <a:pt x="128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6" name="Google Shape;858;p40">
            <a:extLst>
              <a:ext uri="{FF2B5EF4-FFF2-40B4-BE49-F238E27FC236}">
                <a16:creationId xmlns:a16="http://schemas.microsoft.com/office/drawing/2014/main" xmlns="" id="{339F9692-19F1-2C80-89B1-3082CDFAF8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214" y="178968"/>
            <a:ext cx="64358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Functional Requirements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37" name="Google Shape;501;p30">
            <a:extLst>
              <a:ext uri="{FF2B5EF4-FFF2-40B4-BE49-F238E27FC236}">
                <a16:creationId xmlns:a16="http://schemas.microsoft.com/office/drawing/2014/main" xmlns="" id="{28AFBDFA-8939-1C46-9A11-CD6A38CACB42}"/>
              </a:ext>
            </a:extLst>
          </p:cNvPr>
          <p:cNvSpPr txBox="1">
            <a:spLocks/>
          </p:cNvSpPr>
          <p:nvPr/>
        </p:nvSpPr>
        <p:spPr>
          <a:xfrm>
            <a:off x="193740" y="97911"/>
            <a:ext cx="1131474" cy="734814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0</a:t>
            </a:r>
            <a:r>
              <a:rPr lang="en-US" sz="6000" dirty="0">
                <a:solidFill>
                  <a:srgbClr val="CAE1FC"/>
                </a:solidFill>
                <a:highlight>
                  <a:srgbClr val="004A82"/>
                </a:highlight>
              </a:rPr>
              <a:t>3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38" name="Google Shape;521;p30">
            <a:extLst>
              <a:ext uri="{FF2B5EF4-FFF2-40B4-BE49-F238E27FC236}">
                <a16:creationId xmlns:a16="http://schemas.microsoft.com/office/drawing/2014/main" xmlns="" id="{4142890E-23CB-33E2-70D4-560AFD27E883}"/>
              </a:ext>
            </a:extLst>
          </p:cNvPr>
          <p:cNvSpPr/>
          <p:nvPr/>
        </p:nvSpPr>
        <p:spPr>
          <a:xfrm>
            <a:off x="2020126" y="762532"/>
            <a:ext cx="3876827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02EB5B8-3A4E-EB6E-E18C-B9036FBC51E5}"/>
              </a:ext>
            </a:extLst>
          </p:cNvPr>
          <p:cNvSpPr/>
          <p:nvPr/>
        </p:nvSpPr>
        <p:spPr>
          <a:xfrm>
            <a:off x="258897" y="1086640"/>
            <a:ext cx="66486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Our project is built with the following core functionalities: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6676A469-1D87-CEA8-4590-923C07139ED0}"/>
              </a:ext>
            </a:extLst>
          </p:cNvPr>
          <p:cNvCxnSpPr>
            <a:stCxn id="8" idx="6"/>
            <a:endCxn id="7" idx="2"/>
          </p:cNvCxnSpPr>
          <p:nvPr/>
        </p:nvCxnSpPr>
        <p:spPr>
          <a:xfrm>
            <a:off x="3619478" y="2855346"/>
            <a:ext cx="166744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971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02300" y="3423786"/>
            <a:ext cx="1550831" cy="1331435"/>
            <a:chOff x="1334570" y="2421216"/>
            <a:chExt cx="1550831" cy="133143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6" name="Hexagon 25"/>
            <p:cNvSpPr/>
            <p:nvPr/>
          </p:nvSpPr>
          <p:spPr>
            <a:xfrm>
              <a:off x="1334570" y="2421216"/>
              <a:ext cx="1550831" cy="1331435"/>
            </a:xfrm>
            <a:prstGeom prst="hexagon">
              <a:avLst>
                <a:gd name="adj" fmla="val 25000"/>
                <a:gd name="vf" fmla="val 11547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Hexagon 4"/>
            <p:cNvSpPr/>
            <p:nvPr/>
          </p:nvSpPr>
          <p:spPr>
            <a:xfrm>
              <a:off x="1574759" y="2627425"/>
              <a:ext cx="1070453" cy="91901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17780" rIns="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/>
                <a:t>2.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/>
                <a:t>Performance </a:t>
              </a:r>
              <a:endParaRPr lang="en-US" sz="1400" kern="1200" dirty="0"/>
            </a:p>
          </p:txBody>
        </p:sp>
      </p:grpSp>
      <p:sp>
        <p:nvSpPr>
          <p:cNvPr id="9" name="Hexagon 8"/>
          <p:cNvSpPr/>
          <p:nvPr/>
        </p:nvSpPr>
        <p:spPr>
          <a:xfrm>
            <a:off x="367730" y="2687723"/>
            <a:ext cx="1550831" cy="1331435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000" b="-17000"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036871" y="2683470"/>
            <a:ext cx="1550831" cy="1331435"/>
            <a:chOff x="2669141" y="1680900"/>
            <a:chExt cx="1550831" cy="133143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4" name="Hexagon 23"/>
            <p:cNvSpPr/>
            <p:nvPr/>
          </p:nvSpPr>
          <p:spPr>
            <a:xfrm>
              <a:off x="2669141" y="1680900"/>
              <a:ext cx="1550831" cy="1331435"/>
            </a:xfrm>
            <a:prstGeom prst="hexagon">
              <a:avLst>
                <a:gd name="adj" fmla="val 25000"/>
                <a:gd name="vf" fmla="val 11547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Hexagon 7"/>
            <p:cNvSpPr/>
            <p:nvPr/>
          </p:nvSpPr>
          <p:spPr>
            <a:xfrm>
              <a:off x="2909330" y="1887109"/>
              <a:ext cx="1070453" cy="91901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0320" rIns="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3.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Usability</a:t>
              </a:r>
              <a:endParaRPr lang="en-US" sz="1600" kern="1200" dirty="0"/>
            </a:p>
          </p:txBody>
        </p:sp>
      </p:grpSp>
      <p:sp>
        <p:nvSpPr>
          <p:cNvPr id="11" name="Hexagon 10"/>
          <p:cNvSpPr/>
          <p:nvPr/>
        </p:nvSpPr>
        <p:spPr>
          <a:xfrm>
            <a:off x="4370619" y="3420951"/>
            <a:ext cx="1550831" cy="1331435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02300" y="1951659"/>
            <a:ext cx="1550831" cy="1331435"/>
            <a:chOff x="1334570" y="949089"/>
            <a:chExt cx="1550831" cy="133143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2" name="Hexagon 21"/>
            <p:cNvSpPr/>
            <p:nvPr/>
          </p:nvSpPr>
          <p:spPr>
            <a:xfrm>
              <a:off x="1334570" y="949089"/>
              <a:ext cx="1550831" cy="1331435"/>
            </a:xfrm>
            <a:prstGeom prst="hexagon">
              <a:avLst>
                <a:gd name="adj" fmla="val 25000"/>
                <a:gd name="vf" fmla="val 11547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Hexagon 10"/>
            <p:cNvSpPr/>
            <p:nvPr/>
          </p:nvSpPr>
          <p:spPr>
            <a:xfrm>
              <a:off x="1574759" y="1155298"/>
              <a:ext cx="1070453" cy="91901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0320" rIns="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1.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Security</a:t>
              </a:r>
              <a:endParaRPr lang="en-US" sz="1600" kern="1200" dirty="0"/>
            </a:p>
          </p:txBody>
        </p:sp>
      </p:grpSp>
      <p:sp>
        <p:nvSpPr>
          <p:cNvPr id="13" name="Hexagon 12"/>
          <p:cNvSpPr/>
          <p:nvPr/>
        </p:nvSpPr>
        <p:spPr>
          <a:xfrm>
            <a:off x="3036871" y="1211343"/>
            <a:ext cx="1550831" cy="1331435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370619" y="1948824"/>
            <a:ext cx="1550831" cy="1331435"/>
            <a:chOff x="4002889" y="946254"/>
            <a:chExt cx="1550831" cy="133143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0" name="Hexagon 19"/>
            <p:cNvSpPr/>
            <p:nvPr/>
          </p:nvSpPr>
          <p:spPr>
            <a:xfrm>
              <a:off x="4002889" y="946254"/>
              <a:ext cx="1550831" cy="1331435"/>
            </a:xfrm>
            <a:prstGeom prst="hexagon">
              <a:avLst>
                <a:gd name="adj" fmla="val 25000"/>
                <a:gd name="vf" fmla="val 11547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Hexagon 13"/>
            <p:cNvSpPr/>
            <p:nvPr/>
          </p:nvSpPr>
          <p:spPr>
            <a:xfrm>
              <a:off x="4243078" y="1152463"/>
              <a:ext cx="1070453" cy="91901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0320" rIns="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4. Scalability</a:t>
              </a:r>
              <a:endParaRPr lang="en-US" sz="1600" kern="1200" dirty="0"/>
            </a:p>
          </p:txBody>
        </p:sp>
      </p:grpSp>
      <p:sp>
        <p:nvSpPr>
          <p:cNvPr id="15" name="Hexagon 14"/>
          <p:cNvSpPr/>
          <p:nvPr/>
        </p:nvSpPr>
        <p:spPr>
          <a:xfrm>
            <a:off x="5705189" y="2697291"/>
            <a:ext cx="1550831" cy="1331435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705189" y="1225518"/>
            <a:ext cx="1550831" cy="1331435"/>
            <a:chOff x="5337459" y="222948"/>
            <a:chExt cx="1550831" cy="133143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8" name="Hexagon 17"/>
            <p:cNvSpPr/>
            <p:nvPr/>
          </p:nvSpPr>
          <p:spPr>
            <a:xfrm>
              <a:off x="5337459" y="222948"/>
              <a:ext cx="1550831" cy="1331435"/>
            </a:xfrm>
            <a:prstGeom prst="hexagon">
              <a:avLst>
                <a:gd name="adj" fmla="val 25000"/>
                <a:gd name="vf" fmla="val 11547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Hexagon 16"/>
            <p:cNvSpPr/>
            <p:nvPr/>
          </p:nvSpPr>
          <p:spPr>
            <a:xfrm>
              <a:off x="5577648" y="429157"/>
              <a:ext cx="1070453" cy="91901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15240" rIns="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ar-EG" sz="1200" b="1" kern="1200" dirty="0"/>
                <a:t>5</a:t>
              </a:r>
              <a:r>
                <a:rPr lang="en-US" sz="1200" b="1" kern="1200" dirty="0"/>
                <a:t>. Maintainability</a:t>
              </a:r>
              <a:endParaRPr lang="en-US" sz="1200" kern="1200" dirty="0"/>
            </a:p>
          </p:txBody>
        </p:sp>
      </p:grpSp>
      <p:sp>
        <p:nvSpPr>
          <p:cNvPr id="17" name="Hexagon 16"/>
          <p:cNvSpPr/>
          <p:nvPr/>
        </p:nvSpPr>
        <p:spPr>
          <a:xfrm>
            <a:off x="7039760" y="1968315"/>
            <a:ext cx="1550831" cy="1331435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Google Shape;858;p40"/>
          <p:cNvSpPr txBox="1">
            <a:spLocks noGrp="1"/>
          </p:cNvSpPr>
          <p:nvPr>
            <p:ph type="title"/>
          </p:nvPr>
        </p:nvSpPr>
        <p:spPr>
          <a:xfrm>
            <a:off x="88901" y="163241"/>
            <a:ext cx="89094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Non-Functional Requirements 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29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845808" y="720214"/>
            <a:ext cx="3876827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09;p27">
            <a:extLst>
              <a:ext uri="{FF2B5EF4-FFF2-40B4-BE49-F238E27FC236}">
                <a16:creationId xmlns:a16="http://schemas.microsoft.com/office/drawing/2014/main" xmlns="" id="{545A2B3D-1D7D-D92D-45FD-7951220B18D6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7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325214" y="260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Methodologies and</a:t>
            </a:r>
            <a:r>
              <a:rPr lang="en-US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>
                <a:solidFill>
                  <a:srgbClr val="002060"/>
                </a:solidFill>
              </a:rPr>
              <a:t>Approach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8" name="Google Shape;501;p30">
            <a:extLst>
              <a:ext uri="{FF2B5EF4-FFF2-40B4-BE49-F238E27FC236}">
                <a16:creationId xmlns:a16="http://schemas.microsoft.com/office/drawing/2014/main" xmlns="" id="{1BA1515C-B6E3-1FF3-B5B9-E138F0EF8113}"/>
              </a:ext>
            </a:extLst>
          </p:cNvPr>
          <p:cNvSpPr txBox="1">
            <a:spLocks/>
          </p:cNvSpPr>
          <p:nvPr/>
        </p:nvSpPr>
        <p:spPr>
          <a:xfrm>
            <a:off x="193740" y="178968"/>
            <a:ext cx="1131474" cy="734814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0</a:t>
            </a:r>
            <a:r>
              <a:rPr lang="en-US" sz="6000" dirty="0">
                <a:solidFill>
                  <a:srgbClr val="CAE1FC"/>
                </a:solidFill>
                <a:highlight>
                  <a:srgbClr val="004A82"/>
                </a:highlight>
              </a:rPr>
              <a:t>4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9" name="Google Shape;409;p27">
            <a:extLst>
              <a:ext uri="{FF2B5EF4-FFF2-40B4-BE49-F238E27FC236}">
                <a16:creationId xmlns:a16="http://schemas.microsoft.com/office/drawing/2014/main" xmlns="" id="{0AF73868-3BB0-13BF-9CB9-7D87ED8E7213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2405439" y="843589"/>
            <a:ext cx="3876827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39381" y="1174369"/>
            <a:ext cx="4277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110882"/>
                </a:solidFill>
                <a:latin typeface="Rockwell" panose="02060603020205020403" pitchFamily="18" charset="0"/>
              </a:rPr>
              <a:t> Phases of Parallel Methodology: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4780" y="1974428"/>
            <a:ext cx="2469976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Analysis.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780" y="2485861"/>
            <a:ext cx="1446999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 Design.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4779" y="3016074"/>
            <a:ext cx="2314223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Implementation.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780" y="3473956"/>
            <a:ext cx="1830694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Deployment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4780" y="3957563"/>
            <a:ext cx="1402243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Testing.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1313" y="1526141"/>
            <a:ext cx="1561197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Planning.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313" y="4401792"/>
            <a:ext cx="1746504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Evaluation. </a:t>
            </a:r>
          </a:p>
        </p:txBody>
      </p:sp>
      <p:pic>
        <p:nvPicPr>
          <p:cNvPr id="21" name="Picture 20" descr="A diagram of a project&#10;&#10;AI-generated content may be incorrect.">
            <a:extLst>
              <a:ext uri="{FF2B5EF4-FFF2-40B4-BE49-F238E27FC236}">
                <a16:creationId xmlns:a16="http://schemas.microsoft.com/office/drawing/2014/main" xmlns="" id="{84201EDB-45CA-15F2-B0F5-57B7D2FB7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0643" y="1763991"/>
            <a:ext cx="4692683" cy="30582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47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>
            <a:extLst>
              <a:ext uri="{FF2B5EF4-FFF2-40B4-BE49-F238E27FC236}">
                <a16:creationId xmlns:a16="http://schemas.microsoft.com/office/drawing/2014/main" xmlns="" id="{45E67F35-3FEF-A614-9318-578CAA6B0097}"/>
              </a:ext>
            </a:extLst>
          </p:cNvPr>
          <p:cNvSpPr txBox="1">
            <a:spLocks/>
          </p:cNvSpPr>
          <p:nvPr/>
        </p:nvSpPr>
        <p:spPr>
          <a:xfrm>
            <a:off x="3682522" y="1174592"/>
            <a:ext cx="2415221" cy="173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Rockwell" panose="02060603020205020403" pitchFamily="18" charset="0"/>
                <a:ea typeface="Source Sans Pro" panose="020B0503030403020204" pitchFamily="34" charset="0"/>
              </a:rPr>
              <a:t>Frontend</a:t>
            </a:r>
            <a:r>
              <a:rPr lang="en-US" sz="2400" dirty="0">
                <a:solidFill>
                  <a:srgbClr val="110882"/>
                </a:solidFill>
                <a:latin typeface="Rockwell" panose="02060603020205020403" pitchFamily="18" charset="0"/>
                <a:ea typeface="Source Sans Pro" panose="020B0503030403020204" pitchFamily="34" charset="0"/>
              </a:rPr>
              <a:t>:               </a:t>
            </a:r>
            <a:endParaRPr lang="ar-EG" sz="2400" dirty="0">
              <a:solidFill>
                <a:srgbClr val="110882"/>
              </a:solidFill>
              <a:latin typeface="Rockwell" panose="02060603020205020403" pitchFamily="18" charset="0"/>
              <a:ea typeface="Source Sans Pro" panose="020B05030304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0" i="1" dirty="0">
                <a:solidFill>
                  <a:srgbClr val="0070C0"/>
                </a:solidFill>
              </a:rPr>
              <a:t>Flutter</a:t>
            </a:r>
          </a:p>
          <a:p>
            <a:endParaRPr lang="en-US" sz="1800" b="0" i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1800" b="0" i="1" dirty="0">
              <a:solidFill>
                <a:srgbClr val="0070C0"/>
              </a:solidFill>
            </a:endParaRPr>
          </a:p>
          <a:p>
            <a:pPr algn="just"/>
            <a:endParaRPr lang="en-US" sz="2000" b="0" dirty="0">
              <a:solidFill>
                <a:schemeClr val="tx2">
                  <a:lumMod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C3F8079-CB64-E824-7DBC-3C2513E17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91" y="1089652"/>
            <a:ext cx="1047318" cy="10618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Google Shape;858;p40">
            <a:extLst>
              <a:ext uri="{FF2B5EF4-FFF2-40B4-BE49-F238E27FC236}">
                <a16:creationId xmlns:a16="http://schemas.microsoft.com/office/drawing/2014/main" xmlns="" id="{1251EA43-9E24-0CD7-CC9A-8132C7E72A8B}"/>
              </a:ext>
            </a:extLst>
          </p:cNvPr>
          <p:cNvSpPr txBox="1">
            <a:spLocks/>
          </p:cNvSpPr>
          <p:nvPr/>
        </p:nvSpPr>
        <p:spPr>
          <a:xfrm>
            <a:off x="240366" y="1301286"/>
            <a:ext cx="3487934" cy="177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  <a:latin typeface="Rockwell" panose="02060603020205020403" pitchFamily="18" charset="0"/>
                <a:ea typeface="Source Sans Pro" panose="020B0503030403020204" pitchFamily="34" charset="0"/>
              </a:rPr>
              <a:t>Machin</a:t>
            </a:r>
            <a:r>
              <a:rPr lang="en-US" sz="2400" dirty="0">
                <a:solidFill>
                  <a:srgbClr val="110882"/>
                </a:solidFill>
                <a:latin typeface="Rockwell" panose="02060603020205020403" pitchFamily="18" charset="0"/>
                <a:ea typeface="Source Sans Pro" panose="020B0503030403020204" pitchFamily="34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Rockwell" panose="02060603020205020403" pitchFamily="18" charset="0"/>
                <a:ea typeface="Source Sans Pro" panose="020B0503030403020204" pitchFamily="34" charset="0"/>
              </a:rPr>
              <a:t>learning:</a:t>
            </a:r>
            <a:endParaRPr lang="en-US" sz="1800" b="0" i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1" dirty="0" err="1">
                <a:solidFill>
                  <a:srgbClr val="0070C0"/>
                </a:solidFill>
              </a:rPr>
              <a:t>Sklearn</a:t>
            </a:r>
            <a:endParaRPr lang="en-US" sz="1800" b="0" i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1" dirty="0">
                <a:solidFill>
                  <a:srgbClr val="0070C0"/>
                </a:solidFill>
              </a:rPr>
              <a:t>Pandas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1" dirty="0" err="1">
                <a:solidFill>
                  <a:srgbClr val="0070C0"/>
                </a:solidFill>
              </a:rPr>
              <a:t>Matplotlib</a:t>
            </a:r>
            <a:endParaRPr lang="en-US" sz="1800" b="0" i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1" dirty="0" err="1">
                <a:solidFill>
                  <a:srgbClr val="0070C0"/>
                </a:solidFill>
              </a:rPr>
              <a:t>Tensorflow</a:t>
            </a:r>
            <a:endParaRPr lang="en-US" sz="1800" b="0" i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1" dirty="0" err="1">
                <a:solidFill>
                  <a:srgbClr val="0070C0"/>
                </a:solidFill>
              </a:rPr>
              <a:t>Seaborn</a:t>
            </a:r>
            <a:endParaRPr lang="en-US" sz="1800" b="0" i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1" dirty="0" err="1">
                <a:solidFill>
                  <a:srgbClr val="0070C0"/>
                </a:solidFill>
              </a:rPr>
              <a:t>keras</a:t>
            </a:r>
            <a:endParaRPr lang="en-US" sz="1800" b="0" i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1404572-015A-C577-FC1A-62E3D2FC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282" y="3538884"/>
            <a:ext cx="864347" cy="899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Google Shape;858;p40">
            <a:extLst>
              <a:ext uri="{FF2B5EF4-FFF2-40B4-BE49-F238E27FC236}">
                <a16:creationId xmlns:a16="http://schemas.microsoft.com/office/drawing/2014/main" xmlns="" id="{45E67F35-3FEF-A614-9318-578CAA6B0097}"/>
              </a:ext>
            </a:extLst>
          </p:cNvPr>
          <p:cNvSpPr txBox="1">
            <a:spLocks/>
          </p:cNvSpPr>
          <p:nvPr/>
        </p:nvSpPr>
        <p:spPr>
          <a:xfrm>
            <a:off x="240365" y="3474802"/>
            <a:ext cx="2415221" cy="173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Rockwell" panose="02060603020205020403" pitchFamily="18" charset="0"/>
                <a:ea typeface="Source Sans Pro" panose="020B0503030403020204" pitchFamily="34" charset="0"/>
              </a:rPr>
              <a:t>Backend</a:t>
            </a:r>
            <a:r>
              <a:rPr lang="en-US" sz="2400" dirty="0">
                <a:solidFill>
                  <a:srgbClr val="110882"/>
                </a:solidFill>
                <a:latin typeface="Rockwell" panose="02060603020205020403" pitchFamily="18" charset="0"/>
                <a:ea typeface="Source Sans Pro" panose="020B0503030403020204" pitchFamily="34" charset="0"/>
              </a:rPr>
              <a:t>:               </a:t>
            </a:r>
            <a:endParaRPr lang="ar-EG" sz="2400" dirty="0">
              <a:solidFill>
                <a:srgbClr val="110882"/>
              </a:solidFill>
              <a:latin typeface="Rockwell" panose="02060603020205020403" pitchFamily="18" charset="0"/>
              <a:ea typeface="Source Sans Pro" panose="020B05030304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0" i="1" dirty="0">
                <a:solidFill>
                  <a:srgbClr val="0070C0"/>
                </a:solidFill>
              </a:rPr>
              <a:t>PHP</a:t>
            </a:r>
          </a:p>
          <a:p>
            <a:endParaRPr lang="en-US" sz="1800" b="0" i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1800" b="0" i="1" dirty="0">
              <a:solidFill>
                <a:srgbClr val="0070C0"/>
              </a:solidFill>
            </a:endParaRPr>
          </a:p>
          <a:p>
            <a:pPr algn="just"/>
            <a:endParaRPr lang="en-US" sz="2000" b="0" dirty="0">
              <a:solidFill>
                <a:schemeClr val="tx2">
                  <a:lumMod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Google Shape;858;p40">
            <a:extLst>
              <a:ext uri="{FF2B5EF4-FFF2-40B4-BE49-F238E27FC236}">
                <a16:creationId xmlns:a16="http://schemas.microsoft.com/office/drawing/2014/main" xmlns="" id="{1251EA43-9E24-0CD7-CC9A-8132C7E72A8B}"/>
              </a:ext>
            </a:extLst>
          </p:cNvPr>
          <p:cNvSpPr txBox="1">
            <a:spLocks/>
          </p:cNvSpPr>
          <p:nvPr/>
        </p:nvSpPr>
        <p:spPr>
          <a:xfrm>
            <a:off x="2740254" y="3553921"/>
            <a:ext cx="2746146" cy="160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None/>
              <a:defRPr sz="3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bin"/>
              <a:buNone/>
              <a:defRPr sz="35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ockwell" panose="02060603020205020403" pitchFamily="18" charset="0"/>
                <a:ea typeface="Source Sans Pro" panose="020B0503030403020204" pitchFamily="34" charset="0"/>
              </a:rPr>
              <a:t>Database: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1" dirty="0">
                <a:solidFill>
                  <a:srgbClr val="0070C0"/>
                </a:solidFill>
              </a:rPr>
              <a:t>MySQL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0" i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10084" r="16957" b="11246"/>
          <a:stretch/>
        </p:blipFill>
        <p:spPr>
          <a:xfrm>
            <a:off x="5712315" y="2213117"/>
            <a:ext cx="1090482" cy="1012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" t="29737" r="5995" b="23706"/>
          <a:stretch/>
        </p:blipFill>
        <p:spPr>
          <a:xfrm>
            <a:off x="7401657" y="2151536"/>
            <a:ext cx="1382607" cy="9987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9" t="11193" r="10158" b="9269"/>
          <a:stretch/>
        </p:blipFill>
        <p:spPr>
          <a:xfrm>
            <a:off x="5181599" y="3538884"/>
            <a:ext cx="970845" cy="997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Google Shape;858;p40"/>
          <p:cNvSpPr txBox="1">
            <a:spLocks noGrp="1"/>
          </p:cNvSpPr>
          <p:nvPr>
            <p:ph type="title"/>
          </p:nvPr>
        </p:nvSpPr>
        <p:spPr>
          <a:xfrm>
            <a:off x="1429874" y="319354"/>
            <a:ext cx="18035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Tools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22" name="Google Shape;501;p30">
            <a:extLst>
              <a:ext uri="{FF2B5EF4-FFF2-40B4-BE49-F238E27FC236}">
                <a16:creationId xmlns:a16="http://schemas.microsoft.com/office/drawing/2014/main" xmlns="" id="{1BA1515C-B6E3-1FF3-B5B9-E138F0EF8113}"/>
              </a:ext>
            </a:extLst>
          </p:cNvPr>
          <p:cNvSpPr txBox="1">
            <a:spLocks/>
          </p:cNvSpPr>
          <p:nvPr/>
        </p:nvSpPr>
        <p:spPr>
          <a:xfrm>
            <a:off x="193740" y="238297"/>
            <a:ext cx="1131474" cy="734814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0</a:t>
            </a:r>
            <a:r>
              <a:rPr lang="en-US" sz="6000" dirty="0">
                <a:solidFill>
                  <a:srgbClr val="CAE1FC"/>
                </a:solidFill>
                <a:highlight>
                  <a:srgbClr val="004A82"/>
                </a:highlight>
              </a:rPr>
              <a:t>5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23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1805020" y="847369"/>
            <a:ext cx="77328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97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5600" y="883560"/>
            <a:ext cx="7563556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Our project is built with the following tools: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621" y="1283323"/>
            <a:ext cx="3347157" cy="498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4A82"/>
                </a:solidFill>
                <a:latin typeface="Rockwell" panose="02060603020205020403" pitchFamily="18" charset="0"/>
              </a:rPr>
              <a:t>1. Disease Detection: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4621" y="1677270"/>
            <a:ext cx="8088490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Using </a:t>
            </a:r>
            <a:r>
              <a:rPr lang="en-US" b="1" dirty="0">
                <a:solidFill>
                  <a:srgbClr val="004A82"/>
                </a:solidFill>
                <a:latin typeface="Rockwell" panose="02060603020205020403" pitchFamily="18" charset="0"/>
              </a:rPr>
              <a:t>Machine learning 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models trained with </a:t>
            </a:r>
            <a:r>
              <a:rPr lang="en-US" b="1" dirty="0">
                <a:solidFill>
                  <a:srgbClr val="00B050"/>
                </a:solidFill>
                <a:latin typeface="Rockwell" panose="02060603020205020403" pitchFamily="18" charset="0"/>
              </a:rPr>
              <a:t>Python libraries</a:t>
            </a:r>
            <a:r>
              <a:rPr lang="en-US" dirty="0">
                <a:solidFill>
                  <a:srgbClr val="00B050"/>
                </a:solidFill>
                <a:latin typeface="Rockwell" panose="02060603020205020403" pitchFamily="18" charset="0"/>
              </a:rPr>
              <a:t> 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like: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954" y="2111187"/>
            <a:ext cx="6604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rgbClr val="00B050"/>
                </a:solidFill>
                <a:latin typeface="Rockwell" panose="02060603020205020403" pitchFamily="18" charset="0"/>
              </a:rPr>
              <a:t>scikit</a:t>
            </a: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-learn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: For model building.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pandas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 and </a:t>
            </a:r>
            <a:r>
              <a:rPr lang="en-US" sz="1600" b="1" dirty="0" err="1">
                <a:solidFill>
                  <a:srgbClr val="00B050"/>
                </a:solidFill>
                <a:latin typeface="Rockwell" panose="02060603020205020403" pitchFamily="18" charset="0"/>
              </a:rPr>
              <a:t>numpy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: For data manipulation.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rgbClr val="00B050"/>
                </a:solidFill>
                <a:latin typeface="Rockwell" panose="02060603020205020403" pitchFamily="18" charset="0"/>
              </a:rPr>
              <a:t>seaborn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 and </a:t>
            </a:r>
            <a:r>
              <a:rPr lang="en-US" sz="1600" b="1" dirty="0" err="1">
                <a:solidFill>
                  <a:srgbClr val="00B050"/>
                </a:solidFill>
                <a:latin typeface="Rockwell" panose="02060603020205020403" pitchFamily="18" charset="0"/>
              </a:rPr>
              <a:t>matplotlib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: For visualizations.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4132" y="3204272"/>
            <a:ext cx="2704587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4A82"/>
                </a:solidFill>
                <a:latin typeface="Rockwell" panose="02060603020205020403" pitchFamily="18" charset="0"/>
              </a:rPr>
              <a:t>2. Radiology Analysis: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3954" y="3672387"/>
            <a:ext cx="8246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Analyze radiology images for accurate diagnoses.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Powered by libraries like </a:t>
            </a:r>
            <a:r>
              <a:rPr lang="en-US" sz="1600" b="1" dirty="0" err="1">
                <a:solidFill>
                  <a:srgbClr val="00B050"/>
                </a:solidFill>
                <a:latin typeface="Rockwell" panose="02060603020205020403" pitchFamily="18" charset="0"/>
              </a:rPr>
              <a:t>TensorFlow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 and </a:t>
            </a:r>
            <a:r>
              <a:rPr lang="en-US" sz="1600" b="1" dirty="0" err="1">
                <a:solidFill>
                  <a:srgbClr val="00B050"/>
                </a:solidFill>
                <a:latin typeface="Rockwell" panose="02060603020205020403" pitchFamily="18" charset="0"/>
              </a:rPr>
              <a:t>OpenCV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 for image processing.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C3F8079-CB64-E824-7DBC-3C2513E17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1" y="2208280"/>
            <a:ext cx="1572434" cy="15943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Google Shape;1091;p47"/>
          <p:cNvSpPr txBox="1">
            <a:spLocks noGrp="1"/>
          </p:cNvSpPr>
          <p:nvPr>
            <p:ph type="title"/>
          </p:nvPr>
        </p:nvSpPr>
        <p:spPr>
          <a:xfrm>
            <a:off x="256821" y="200866"/>
            <a:ext cx="801793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Tools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19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570212" y="661347"/>
            <a:ext cx="1256447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03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91;p47"/>
          <p:cNvSpPr txBox="1">
            <a:spLocks noGrp="1"/>
          </p:cNvSpPr>
          <p:nvPr>
            <p:ph type="title"/>
          </p:nvPr>
        </p:nvSpPr>
        <p:spPr>
          <a:xfrm>
            <a:off x="231420" y="82075"/>
            <a:ext cx="801793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Tools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544811" y="542556"/>
            <a:ext cx="1256447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34621" y="666579"/>
            <a:ext cx="3815646" cy="498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4A82"/>
                </a:solidFill>
                <a:latin typeface="Rockwell" panose="02060603020205020403" pitchFamily="18" charset="0"/>
              </a:rPr>
              <a:t>3. Frontend Development: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621" y="1146032"/>
            <a:ext cx="8122358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Mobile App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: Developed using </a:t>
            </a:r>
            <a:r>
              <a:rPr lang="en-US" sz="1600" b="1" dirty="0">
                <a:solidFill>
                  <a:srgbClr val="00B050"/>
                </a:solidFill>
                <a:latin typeface="Rockwell" panose="02060603020205020403" pitchFamily="18" charset="0"/>
              </a:rPr>
              <a:t>Flutter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, including libraries for smooth UI/UX and cross-platform support.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621" y="2569425"/>
            <a:ext cx="8527103" cy="786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A </a:t>
            </a:r>
            <a:r>
              <a:rPr lang="en-US" sz="1600" dirty="0" err="1">
                <a:solidFill>
                  <a:srgbClr val="0060A8"/>
                </a:solidFill>
                <a:latin typeface="Rockwell" panose="02060603020205020403" pitchFamily="18" charset="0"/>
              </a:rPr>
              <a:t>FastAPI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 backend that processes user data and delivers real-time AI predictions through dynamically loaded disease-specific models.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4621" y="2105436"/>
            <a:ext cx="3083088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4A82"/>
                </a:solidFill>
                <a:latin typeface="Rockwell" panose="02060603020205020403" pitchFamily="18" charset="0"/>
              </a:rPr>
              <a:t>4. Backend Development: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4619" y="3387792"/>
            <a:ext cx="1577932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4A82"/>
                </a:solidFill>
                <a:latin typeface="Rockwell" panose="02060603020205020403" pitchFamily="18" charset="0"/>
              </a:rPr>
              <a:t>5. Database: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4617" y="3839774"/>
            <a:ext cx="71893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Store user information, lab test data, and reports using </a:t>
            </a:r>
            <a:r>
              <a:rPr lang="en-US" b="1" dirty="0">
                <a:solidFill>
                  <a:srgbClr val="00B050"/>
                </a:solidFill>
                <a:latin typeface="Rockwell" panose="02060603020205020403" pitchFamily="18" charset="0"/>
              </a:rPr>
              <a:t>MySQL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 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9" t="11193" r="10158" b="9269"/>
          <a:stretch/>
        </p:blipFill>
        <p:spPr>
          <a:xfrm>
            <a:off x="7911857" y="1566225"/>
            <a:ext cx="1049867" cy="1078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1404572-015A-C577-FC1A-62E3D2FC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189" y="3834629"/>
            <a:ext cx="864347" cy="899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84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3260" y="2018583"/>
            <a:ext cx="1639019" cy="163326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00" b="1" dirty="0">
                <a:solidFill>
                  <a:srgbClr val="004A82"/>
                </a:solidFill>
                <a:latin typeface="Rockwell" panose="02060603020205020403" pitchFamily="18" charset="0"/>
              </a:rPr>
              <a:t>Frontend</a:t>
            </a:r>
            <a:endParaRPr lang="ar-EG" sz="1700" dirty="0"/>
          </a:p>
        </p:txBody>
      </p:sp>
      <p:sp>
        <p:nvSpPr>
          <p:cNvPr id="4" name="Oval 3"/>
          <p:cNvSpPr/>
          <p:nvPr/>
        </p:nvSpPr>
        <p:spPr>
          <a:xfrm>
            <a:off x="2487282" y="2018579"/>
            <a:ext cx="1639019" cy="163326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00" b="1" dirty="0">
                <a:solidFill>
                  <a:srgbClr val="004A82"/>
                </a:solidFill>
                <a:latin typeface="Rockwell" panose="02060603020205020403" pitchFamily="18" charset="0"/>
              </a:rPr>
              <a:t>Backend</a:t>
            </a:r>
            <a:endParaRPr lang="ar-EG" sz="1700" dirty="0"/>
          </a:p>
        </p:txBody>
      </p:sp>
      <p:sp>
        <p:nvSpPr>
          <p:cNvPr id="5" name="Oval 4"/>
          <p:cNvSpPr/>
          <p:nvPr/>
        </p:nvSpPr>
        <p:spPr>
          <a:xfrm>
            <a:off x="4983190" y="2018583"/>
            <a:ext cx="1693655" cy="163326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00" b="1" dirty="0">
                <a:solidFill>
                  <a:srgbClr val="004A82"/>
                </a:solidFill>
                <a:latin typeface="Rockwell" panose="02060603020205020403" pitchFamily="18" charset="0"/>
              </a:rPr>
              <a:t>Machine Learning Models</a:t>
            </a:r>
            <a:endParaRPr lang="ar-EG" sz="1700" dirty="0"/>
          </a:p>
        </p:txBody>
      </p:sp>
      <p:sp>
        <p:nvSpPr>
          <p:cNvPr id="6" name="Oval 5"/>
          <p:cNvSpPr/>
          <p:nvPr/>
        </p:nvSpPr>
        <p:spPr>
          <a:xfrm>
            <a:off x="7421592" y="2018579"/>
            <a:ext cx="1639019" cy="163326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>
                <a:solidFill>
                  <a:srgbClr val="004A82"/>
                </a:solidFill>
                <a:latin typeface="Rockwell" panose="02060603020205020403" pitchFamily="18" charset="0"/>
              </a:rPr>
              <a:t>Database</a:t>
            </a:r>
            <a:endParaRPr lang="en-US" sz="1700" b="1" dirty="0">
              <a:solidFill>
                <a:srgbClr val="004A82"/>
              </a:solidFill>
              <a:latin typeface="Rockwell" panose="02060603020205020403" pitchFamily="18" charset="0"/>
            </a:endParaRPr>
          </a:p>
        </p:txBody>
      </p:sp>
      <p:sp>
        <p:nvSpPr>
          <p:cNvPr id="8" name="Left-Right Arrow Callout 7"/>
          <p:cNvSpPr/>
          <p:nvPr/>
        </p:nvSpPr>
        <p:spPr>
          <a:xfrm>
            <a:off x="1814422" y="2480096"/>
            <a:ext cx="575095" cy="710241"/>
          </a:xfrm>
          <a:prstGeom prst="leftRightArrowCallou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Left-Right Arrow Callout 8"/>
          <p:cNvSpPr/>
          <p:nvPr/>
        </p:nvSpPr>
        <p:spPr>
          <a:xfrm>
            <a:off x="4252822" y="2480093"/>
            <a:ext cx="575095" cy="710241"/>
          </a:xfrm>
          <a:prstGeom prst="leftRightArrowCallou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Left-Right Arrow Callout 9"/>
          <p:cNvSpPr/>
          <p:nvPr/>
        </p:nvSpPr>
        <p:spPr>
          <a:xfrm>
            <a:off x="6748731" y="2534727"/>
            <a:ext cx="575095" cy="710241"/>
          </a:xfrm>
          <a:prstGeom prst="leftRightArrowCallou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Google Shape;858;p40"/>
          <p:cNvSpPr txBox="1">
            <a:spLocks noGrp="1"/>
          </p:cNvSpPr>
          <p:nvPr>
            <p:ph type="title"/>
          </p:nvPr>
        </p:nvSpPr>
        <p:spPr>
          <a:xfrm>
            <a:off x="1325214" y="319354"/>
            <a:ext cx="5058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System Architecture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12" name="Google Shape;501;p30">
            <a:extLst>
              <a:ext uri="{FF2B5EF4-FFF2-40B4-BE49-F238E27FC236}">
                <a16:creationId xmlns:a16="http://schemas.microsoft.com/office/drawing/2014/main" xmlns="" id="{1BA1515C-B6E3-1FF3-B5B9-E138F0EF8113}"/>
              </a:ext>
            </a:extLst>
          </p:cNvPr>
          <p:cNvSpPr txBox="1">
            <a:spLocks/>
          </p:cNvSpPr>
          <p:nvPr/>
        </p:nvSpPr>
        <p:spPr>
          <a:xfrm>
            <a:off x="193740" y="238297"/>
            <a:ext cx="1131474" cy="734814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06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5599" y="1118066"/>
            <a:ext cx="892386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rgbClr val="0060A8"/>
                </a:solidFill>
                <a:latin typeface="Rockwell" panose="02060603020205020403" pitchFamily="18" charset="0"/>
              </a:rPr>
              <a:t>The system architecture integrates multiple components for seamless functionality:</a:t>
            </a:r>
          </a:p>
        </p:txBody>
      </p:sp>
      <p:sp>
        <p:nvSpPr>
          <p:cNvPr id="14" name="Google Shape;409;p27">
            <a:extLst>
              <a:ext uri="{FF2B5EF4-FFF2-40B4-BE49-F238E27FC236}">
                <a16:creationId xmlns:a16="http://schemas.microsoft.com/office/drawing/2014/main" xmlns="" id="{E4C40336-5246-356A-0D7A-A5F186F771D7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5" name="Google Shape;566;p31"/>
          <p:cNvGrpSpPr/>
          <p:nvPr/>
        </p:nvGrpSpPr>
        <p:grpSpPr>
          <a:xfrm>
            <a:off x="8230899" y="4229899"/>
            <a:ext cx="1060257" cy="1053335"/>
            <a:chOff x="7992975" y="4081838"/>
            <a:chExt cx="1060257" cy="1053335"/>
          </a:xfrm>
          <a:solidFill>
            <a:srgbClr val="004A82"/>
          </a:solidFill>
        </p:grpSpPr>
        <p:sp>
          <p:nvSpPr>
            <p:cNvPr id="16" name="Google Shape;567;p31"/>
            <p:cNvSpPr/>
            <p:nvPr/>
          </p:nvSpPr>
          <p:spPr>
            <a:xfrm>
              <a:off x="8126102" y="4197452"/>
              <a:ext cx="749390" cy="776834"/>
            </a:xfrm>
            <a:custGeom>
              <a:avLst/>
              <a:gdLst/>
              <a:ahLst/>
              <a:cxnLst/>
              <a:rect l="l" t="t" r="r" b="b"/>
              <a:pathLst>
                <a:path w="41807" h="43338" extrusionOk="0">
                  <a:moveTo>
                    <a:pt x="40582" y="0"/>
                  </a:moveTo>
                  <a:lnTo>
                    <a:pt x="1" y="42151"/>
                  </a:lnTo>
                  <a:lnTo>
                    <a:pt x="1111" y="43337"/>
                  </a:lnTo>
                  <a:lnTo>
                    <a:pt x="41807" y="1034"/>
                  </a:lnTo>
                  <a:lnTo>
                    <a:pt x="405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568;p31"/>
            <p:cNvSpPr/>
            <p:nvPr/>
          </p:nvSpPr>
          <p:spPr>
            <a:xfrm>
              <a:off x="8174141" y="4242729"/>
              <a:ext cx="749390" cy="777533"/>
            </a:xfrm>
            <a:custGeom>
              <a:avLst/>
              <a:gdLst/>
              <a:ahLst/>
              <a:cxnLst/>
              <a:rect l="l" t="t" r="r" b="b"/>
              <a:pathLst>
                <a:path w="41807" h="43377" extrusionOk="0">
                  <a:moveTo>
                    <a:pt x="40735" y="1"/>
                  </a:moveTo>
                  <a:lnTo>
                    <a:pt x="1" y="42343"/>
                  </a:lnTo>
                  <a:lnTo>
                    <a:pt x="1226" y="43376"/>
                  </a:lnTo>
                  <a:lnTo>
                    <a:pt x="41807" y="1226"/>
                  </a:lnTo>
                  <a:lnTo>
                    <a:pt x="407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569;p31"/>
            <p:cNvSpPr/>
            <p:nvPr/>
          </p:nvSpPr>
          <p:spPr>
            <a:xfrm>
              <a:off x="8084248" y="4157641"/>
              <a:ext cx="737721" cy="763802"/>
            </a:xfrm>
            <a:custGeom>
              <a:avLst/>
              <a:gdLst/>
              <a:ahLst/>
              <a:cxnLst/>
              <a:rect l="l" t="t" r="r" b="b"/>
              <a:pathLst>
                <a:path w="41156" h="42611" extrusionOk="0">
                  <a:moveTo>
                    <a:pt x="39777" y="1"/>
                  </a:moveTo>
                  <a:cubicBezTo>
                    <a:pt x="26531" y="13783"/>
                    <a:pt x="13285" y="27527"/>
                    <a:pt x="1" y="41309"/>
                  </a:cubicBezTo>
                  <a:lnTo>
                    <a:pt x="996" y="42611"/>
                  </a:lnTo>
                  <a:lnTo>
                    <a:pt x="41156" y="881"/>
                  </a:lnTo>
                  <a:lnTo>
                    <a:pt x="397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570;p31"/>
            <p:cNvSpPr/>
            <p:nvPr/>
          </p:nvSpPr>
          <p:spPr>
            <a:xfrm>
              <a:off x="8228363" y="4295571"/>
              <a:ext cx="737022" cy="763802"/>
            </a:xfrm>
            <a:custGeom>
              <a:avLst/>
              <a:gdLst/>
              <a:ahLst/>
              <a:cxnLst/>
              <a:rect l="l" t="t" r="r" b="b"/>
              <a:pathLst>
                <a:path w="41117" h="42611" extrusionOk="0">
                  <a:moveTo>
                    <a:pt x="40160" y="1"/>
                  </a:moveTo>
                  <a:lnTo>
                    <a:pt x="0" y="41730"/>
                  </a:lnTo>
                  <a:lnTo>
                    <a:pt x="1378" y="42611"/>
                  </a:lnTo>
                  <a:lnTo>
                    <a:pt x="41117" y="1341"/>
                  </a:lnTo>
                  <a:lnTo>
                    <a:pt x="4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571;p31"/>
            <p:cNvSpPr/>
            <p:nvPr/>
          </p:nvSpPr>
          <p:spPr>
            <a:xfrm>
              <a:off x="8048560" y="4127581"/>
              <a:ext cx="712340" cy="734154"/>
            </a:xfrm>
            <a:custGeom>
              <a:avLst/>
              <a:gdLst/>
              <a:ahLst/>
              <a:cxnLst/>
              <a:rect l="l" t="t" r="r" b="b"/>
              <a:pathLst>
                <a:path w="39740" h="40957" extrusionOk="0">
                  <a:moveTo>
                    <a:pt x="38431" y="0"/>
                  </a:moveTo>
                  <a:cubicBezTo>
                    <a:pt x="38103" y="0"/>
                    <a:pt x="37855" y="267"/>
                    <a:pt x="37328" y="835"/>
                  </a:cubicBezTo>
                  <a:cubicBezTo>
                    <a:pt x="25192" y="13393"/>
                    <a:pt x="13094" y="25988"/>
                    <a:pt x="996" y="38583"/>
                  </a:cubicBezTo>
                  <a:cubicBezTo>
                    <a:pt x="1" y="39579"/>
                    <a:pt x="1" y="39579"/>
                    <a:pt x="767" y="40804"/>
                  </a:cubicBezTo>
                  <a:cubicBezTo>
                    <a:pt x="805" y="40842"/>
                    <a:pt x="843" y="40880"/>
                    <a:pt x="920" y="40957"/>
                  </a:cubicBezTo>
                  <a:lnTo>
                    <a:pt x="39739" y="606"/>
                  </a:lnTo>
                  <a:cubicBezTo>
                    <a:pt x="39074" y="210"/>
                    <a:pt x="38721" y="0"/>
                    <a:pt x="3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572;p31"/>
            <p:cNvSpPr/>
            <p:nvPr/>
          </p:nvSpPr>
          <p:spPr>
            <a:xfrm>
              <a:off x="8289433" y="4355278"/>
              <a:ext cx="712322" cy="734728"/>
            </a:xfrm>
            <a:custGeom>
              <a:avLst/>
              <a:gdLst/>
              <a:ahLst/>
              <a:cxnLst/>
              <a:rect l="l" t="t" r="r" b="b"/>
              <a:pathLst>
                <a:path w="39739" h="40989" extrusionOk="0">
                  <a:moveTo>
                    <a:pt x="38820" y="0"/>
                  </a:moveTo>
                  <a:cubicBezTo>
                    <a:pt x="25880" y="13438"/>
                    <a:pt x="12940" y="26876"/>
                    <a:pt x="0" y="40313"/>
                  </a:cubicBezTo>
                  <a:cubicBezTo>
                    <a:pt x="651" y="40759"/>
                    <a:pt x="985" y="40989"/>
                    <a:pt x="1271" y="40989"/>
                  </a:cubicBezTo>
                  <a:cubicBezTo>
                    <a:pt x="1575" y="40989"/>
                    <a:pt x="1823" y="40730"/>
                    <a:pt x="2336" y="40198"/>
                  </a:cubicBezTo>
                  <a:lnTo>
                    <a:pt x="38705" y="2451"/>
                  </a:lnTo>
                  <a:cubicBezTo>
                    <a:pt x="39739" y="1340"/>
                    <a:pt x="39739" y="1340"/>
                    <a:pt x="38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573;p31"/>
            <p:cNvSpPr/>
            <p:nvPr/>
          </p:nvSpPr>
          <p:spPr>
            <a:xfrm>
              <a:off x="8024541" y="4101931"/>
              <a:ext cx="667742" cy="695311"/>
            </a:xfrm>
            <a:custGeom>
              <a:avLst/>
              <a:gdLst/>
              <a:ahLst/>
              <a:cxnLst/>
              <a:rect l="l" t="t" r="r" b="b"/>
              <a:pathLst>
                <a:path w="37252" h="38790" extrusionOk="0">
                  <a:moveTo>
                    <a:pt x="35917" y="0"/>
                  </a:moveTo>
                  <a:cubicBezTo>
                    <a:pt x="35551" y="0"/>
                    <a:pt x="35296" y="275"/>
                    <a:pt x="34724" y="888"/>
                  </a:cubicBezTo>
                  <a:lnTo>
                    <a:pt x="16042" y="20260"/>
                  </a:lnTo>
                  <a:cubicBezTo>
                    <a:pt x="10797" y="25696"/>
                    <a:pt x="5552" y="31132"/>
                    <a:pt x="345" y="36569"/>
                  </a:cubicBezTo>
                  <a:cubicBezTo>
                    <a:pt x="116" y="36798"/>
                    <a:pt x="1" y="37066"/>
                    <a:pt x="1" y="37411"/>
                  </a:cubicBezTo>
                  <a:cubicBezTo>
                    <a:pt x="77" y="37870"/>
                    <a:pt x="231" y="38330"/>
                    <a:pt x="460" y="38789"/>
                  </a:cubicBezTo>
                  <a:lnTo>
                    <a:pt x="37251" y="505"/>
                  </a:lnTo>
                  <a:cubicBezTo>
                    <a:pt x="36583" y="180"/>
                    <a:pt x="36214" y="0"/>
                    <a:pt x="35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574;p31"/>
            <p:cNvSpPr/>
            <p:nvPr/>
          </p:nvSpPr>
          <p:spPr>
            <a:xfrm>
              <a:off x="8356686" y="4421833"/>
              <a:ext cx="672528" cy="693948"/>
            </a:xfrm>
            <a:custGeom>
              <a:avLst/>
              <a:gdLst/>
              <a:ahLst/>
              <a:cxnLst/>
              <a:rect l="l" t="t" r="r" b="b"/>
              <a:pathLst>
                <a:path w="37519" h="38714" extrusionOk="0">
                  <a:moveTo>
                    <a:pt x="36791" y="1"/>
                  </a:moveTo>
                  <a:lnTo>
                    <a:pt x="0" y="38208"/>
                  </a:lnTo>
                  <a:cubicBezTo>
                    <a:pt x="702" y="38534"/>
                    <a:pt x="1090" y="38713"/>
                    <a:pt x="1401" y="38713"/>
                  </a:cubicBezTo>
                  <a:cubicBezTo>
                    <a:pt x="1784" y="38713"/>
                    <a:pt x="2049" y="38439"/>
                    <a:pt x="2642" y="37825"/>
                  </a:cubicBezTo>
                  <a:cubicBezTo>
                    <a:pt x="13936" y="26072"/>
                    <a:pt x="25229" y="14319"/>
                    <a:pt x="36561" y="2604"/>
                  </a:cubicBezTo>
                  <a:cubicBezTo>
                    <a:pt x="37250" y="1877"/>
                    <a:pt x="37518" y="1264"/>
                    <a:pt x="36982" y="384"/>
                  </a:cubicBezTo>
                  <a:lnTo>
                    <a:pt x="36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575;p31"/>
            <p:cNvSpPr/>
            <p:nvPr/>
          </p:nvSpPr>
          <p:spPr>
            <a:xfrm>
              <a:off x="8001220" y="4086229"/>
              <a:ext cx="618305" cy="633470"/>
            </a:xfrm>
            <a:custGeom>
              <a:avLst/>
              <a:gdLst/>
              <a:ahLst/>
              <a:cxnLst/>
              <a:rect l="l" t="t" r="r" b="b"/>
              <a:pathLst>
                <a:path w="34494" h="35340" extrusionOk="0">
                  <a:moveTo>
                    <a:pt x="32952" y="1"/>
                  </a:moveTo>
                  <a:cubicBezTo>
                    <a:pt x="32605" y="1"/>
                    <a:pt x="32274" y="101"/>
                    <a:pt x="31929" y="463"/>
                  </a:cubicBezTo>
                  <a:cubicBezTo>
                    <a:pt x="21631" y="11182"/>
                    <a:pt x="11294" y="21940"/>
                    <a:pt x="957" y="32659"/>
                  </a:cubicBezTo>
                  <a:cubicBezTo>
                    <a:pt x="77" y="33578"/>
                    <a:pt x="0" y="33999"/>
                    <a:pt x="613" y="35339"/>
                  </a:cubicBezTo>
                  <a:cubicBezTo>
                    <a:pt x="11868" y="23663"/>
                    <a:pt x="23085" y="11986"/>
                    <a:pt x="34494" y="156"/>
                  </a:cubicBezTo>
                  <a:lnTo>
                    <a:pt x="34494" y="156"/>
                  </a:lnTo>
                  <a:cubicBezTo>
                    <a:pt x="34460" y="158"/>
                    <a:pt x="34426" y="158"/>
                    <a:pt x="34392" y="158"/>
                  </a:cubicBezTo>
                  <a:cubicBezTo>
                    <a:pt x="33847" y="158"/>
                    <a:pt x="33387" y="1"/>
                    <a:pt x="32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576;p31"/>
            <p:cNvSpPr/>
            <p:nvPr/>
          </p:nvSpPr>
          <p:spPr>
            <a:xfrm>
              <a:off x="8430787" y="4496632"/>
              <a:ext cx="615580" cy="634527"/>
            </a:xfrm>
            <a:custGeom>
              <a:avLst/>
              <a:gdLst/>
              <a:ahLst/>
              <a:cxnLst/>
              <a:rect l="l" t="t" r="r" b="b"/>
              <a:pathLst>
                <a:path w="34342" h="35399" extrusionOk="0">
                  <a:moveTo>
                    <a:pt x="33882" y="1"/>
                  </a:moveTo>
                  <a:lnTo>
                    <a:pt x="1" y="35184"/>
                  </a:lnTo>
                  <a:cubicBezTo>
                    <a:pt x="568" y="35184"/>
                    <a:pt x="1055" y="35399"/>
                    <a:pt x="1524" y="35399"/>
                  </a:cubicBezTo>
                  <a:cubicBezTo>
                    <a:pt x="1847" y="35399"/>
                    <a:pt x="2162" y="35297"/>
                    <a:pt x="2489" y="34954"/>
                  </a:cubicBezTo>
                  <a:cubicBezTo>
                    <a:pt x="12788" y="24234"/>
                    <a:pt x="23086" y="13553"/>
                    <a:pt x="33423" y="2872"/>
                  </a:cubicBezTo>
                  <a:cubicBezTo>
                    <a:pt x="34341" y="1915"/>
                    <a:pt x="34341" y="1111"/>
                    <a:pt x="33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577;p31"/>
            <p:cNvSpPr/>
            <p:nvPr/>
          </p:nvSpPr>
          <p:spPr>
            <a:xfrm>
              <a:off x="7992975" y="4081838"/>
              <a:ext cx="537356" cy="550011"/>
            </a:xfrm>
            <a:custGeom>
              <a:avLst/>
              <a:gdLst/>
              <a:ahLst/>
              <a:cxnLst/>
              <a:rect l="l" t="t" r="r" b="b"/>
              <a:pathLst>
                <a:path w="29978" h="30684" extrusionOk="0">
                  <a:moveTo>
                    <a:pt x="29132" y="1"/>
                  </a:moveTo>
                  <a:cubicBezTo>
                    <a:pt x="28238" y="1"/>
                    <a:pt x="27508" y="238"/>
                    <a:pt x="26800" y="976"/>
                  </a:cubicBezTo>
                  <a:cubicBezTo>
                    <a:pt x="18186" y="9934"/>
                    <a:pt x="9610" y="18892"/>
                    <a:pt x="996" y="27851"/>
                  </a:cubicBezTo>
                  <a:cubicBezTo>
                    <a:pt x="231" y="28578"/>
                    <a:pt x="1" y="29727"/>
                    <a:pt x="499" y="30684"/>
                  </a:cubicBezTo>
                  <a:cubicBezTo>
                    <a:pt x="10299" y="20500"/>
                    <a:pt x="20100" y="10317"/>
                    <a:pt x="29977" y="57"/>
                  </a:cubicBezTo>
                  <a:cubicBezTo>
                    <a:pt x="29679" y="22"/>
                    <a:pt x="29398" y="1"/>
                    <a:pt x="29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578;p31"/>
            <p:cNvSpPr/>
            <p:nvPr/>
          </p:nvSpPr>
          <p:spPr>
            <a:xfrm>
              <a:off x="8519318" y="4583101"/>
              <a:ext cx="533914" cy="552072"/>
            </a:xfrm>
            <a:custGeom>
              <a:avLst/>
              <a:gdLst/>
              <a:ahLst/>
              <a:cxnLst/>
              <a:rect l="l" t="t" r="r" b="b"/>
              <a:pathLst>
                <a:path w="29786" h="30799" extrusionOk="0">
                  <a:moveTo>
                    <a:pt x="29594" y="1"/>
                  </a:moveTo>
                  <a:lnTo>
                    <a:pt x="1" y="30742"/>
                  </a:lnTo>
                  <a:cubicBezTo>
                    <a:pt x="299" y="30778"/>
                    <a:pt x="579" y="30799"/>
                    <a:pt x="846" y="30799"/>
                  </a:cubicBezTo>
                  <a:cubicBezTo>
                    <a:pt x="1741" y="30799"/>
                    <a:pt x="2479" y="30561"/>
                    <a:pt x="3216" y="29824"/>
                  </a:cubicBezTo>
                  <a:cubicBezTo>
                    <a:pt x="11677" y="20904"/>
                    <a:pt x="20176" y="12060"/>
                    <a:pt x="28752" y="3255"/>
                  </a:cubicBezTo>
                  <a:cubicBezTo>
                    <a:pt x="29709" y="2298"/>
                    <a:pt x="29785" y="1341"/>
                    <a:pt x="29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579;p31"/>
            <p:cNvSpPr/>
            <p:nvPr/>
          </p:nvSpPr>
          <p:spPr>
            <a:xfrm>
              <a:off x="8625683" y="4688785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0"/>
                  </a:moveTo>
                  <a:lnTo>
                    <a:pt x="0" y="24196"/>
                  </a:lnTo>
                  <a:cubicBezTo>
                    <a:pt x="1264" y="24043"/>
                    <a:pt x="2489" y="23966"/>
                    <a:pt x="3484" y="22932"/>
                  </a:cubicBezTo>
                  <a:cubicBezTo>
                    <a:pt x="9610" y="16501"/>
                    <a:pt x="15773" y="10069"/>
                    <a:pt x="22014" y="3714"/>
                  </a:cubicBezTo>
                  <a:cubicBezTo>
                    <a:pt x="23047" y="2642"/>
                    <a:pt x="23124" y="1379"/>
                    <a:pt x="23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580;p31"/>
            <p:cNvSpPr/>
            <p:nvPr/>
          </p:nvSpPr>
          <p:spPr>
            <a:xfrm>
              <a:off x="8007387" y="4094510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1"/>
                  </a:moveTo>
                  <a:lnTo>
                    <a:pt x="23277" y="1"/>
                  </a:lnTo>
                  <a:cubicBezTo>
                    <a:pt x="21937" y="154"/>
                    <a:pt x="20712" y="307"/>
                    <a:pt x="19679" y="1379"/>
                  </a:cubicBezTo>
                  <a:cubicBezTo>
                    <a:pt x="13553" y="7810"/>
                    <a:pt x="7390" y="14242"/>
                    <a:pt x="1188" y="20597"/>
                  </a:cubicBezTo>
                  <a:cubicBezTo>
                    <a:pt x="154" y="21631"/>
                    <a:pt x="116" y="22894"/>
                    <a:pt x="1" y="24196"/>
                  </a:cubicBezTo>
                  <a:lnTo>
                    <a:pt x="23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581;p31"/>
            <p:cNvSpPr/>
            <p:nvPr/>
          </p:nvSpPr>
          <p:spPr>
            <a:xfrm>
              <a:off x="8767737" y="4835641"/>
              <a:ext cx="231967" cy="237452"/>
            </a:xfrm>
            <a:custGeom>
              <a:avLst/>
              <a:gdLst/>
              <a:ahLst/>
              <a:cxnLst/>
              <a:rect l="l" t="t" r="r" b="b"/>
              <a:pathLst>
                <a:path w="12941" h="13247" extrusionOk="0">
                  <a:moveTo>
                    <a:pt x="12787" y="0"/>
                  </a:moveTo>
                  <a:lnTo>
                    <a:pt x="0" y="13246"/>
                  </a:lnTo>
                  <a:cubicBezTo>
                    <a:pt x="5628" y="10413"/>
                    <a:pt x="10184" y="5819"/>
                    <a:pt x="12940" y="153"/>
                  </a:cubicBezTo>
                  <a:lnTo>
                    <a:pt x="12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582;p31"/>
            <p:cNvSpPr/>
            <p:nvPr/>
          </p:nvSpPr>
          <p:spPr>
            <a:xfrm>
              <a:off x="8051302" y="4144610"/>
              <a:ext cx="230605" cy="236771"/>
            </a:xfrm>
            <a:custGeom>
              <a:avLst/>
              <a:gdLst/>
              <a:ahLst/>
              <a:cxnLst/>
              <a:rect l="l" t="t" r="r" b="b"/>
              <a:pathLst>
                <a:path w="12865" h="13209" extrusionOk="0">
                  <a:moveTo>
                    <a:pt x="12864" y="0"/>
                  </a:moveTo>
                  <a:lnTo>
                    <a:pt x="12864" y="0"/>
                  </a:lnTo>
                  <a:cubicBezTo>
                    <a:pt x="7237" y="2795"/>
                    <a:pt x="2719" y="7389"/>
                    <a:pt x="1" y="13055"/>
                  </a:cubicBezTo>
                  <a:lnTo>
                    <a:pt x="154" y="13208"/>
                  </a:lnTo>
                  <a:lnTo>
                    <a:pt x="128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94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1;p47"/>
          <p:cNvSpPr txBox="1">
            <a:spLocks noGrp="1"/>
          </p:cNvSpPr>
          <p:nvPr>
            <p:ph type="title"/>
          </p:nvPr>
        </p:nvSpPr>
        <p:spPr>
          <a:xfrm>
            <a:off x="240368" y="175317"/>
            <a:ext cx="801793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System Architecture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636386" y="694916"/>
            <a:ext cx="2665614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457199" y="835302"/>
            <a:ext cx="2252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60A8"/>
                </a:solidFill>
                <a:latin typeface="Rockwell" panose="02060603020205020403" pitchFamily="18" charset="0"/>
              </a:rPr>
              <a:t>Mind Map:</a:t>
            </a:r>
          </a:p>
        </p:txBody>
      </p:sp>
      <p:sp>
        <p:nvSpPr>
          <p:cNvPr id="8" name="Google Shape;409;p27">
            <a:extLst>
              <a:ext uri="{FF2B5EF4-FFF2-40B4-BE49-F238E27FC236}">
                <a16:creationId xmlns:a16="http://schemas.microsoft.com/office/drawing/2014/main" xmlns="" id="{545A2B3D-1D7D-D92D-45FD-7951220B18D6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983AAD-ED89-1F43-D4AF-8C3386C6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41" y="1594010"/>
            <a:ext cx="1976225" cy="257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60ACFE7-D561-68BE-5222-D29874F6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91179" y="1673515"/>
            <a:ext cx="576959" cy="246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"/>
          <a:stretch/>
        </p:blipFill>
        <p:spPr>
          <a:xfrm>
            <a:off x="0" y="1299224"/>
            <a:ext cx="9144000" cy="26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05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1;p47"/>
          <p:cNvSpPr txBox="1">
            <a:spLocks noGrp="1"/>
          </p:cNvSpPr>
          <p:nvPr>
            <p:ph type="title"/>
          </p:nvPr>
        </p:nvSpPr>
        <p:spPr>
          <a:xfrm>
            <a:off x="240368" y="175317"/>
            <a:ext cx="801793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System Architecture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4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636386" y="694916"/>
            <a:ext cx="2665614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5"/>
          <a:stretch/>
        </p:blipFill>
        <p:spPr>
          <a:xfrm>
            <a:off x="636386" y="1444190"/>
            <a:ext cx="2997140" cy="3467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60" y="844559"/>
            <a:ext cx="1764137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60A8"/>
                </a:solidFill>
                <a:latin typeface="Rockwell" panose="02060603020205020403" pitchFamily="18" charset="0"/>
              </a:rPr>
              <a:t> Flowchart: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1"/>
          <a:stretch/>
        </p:blipFill>
        <p:spPr>
          <a:xfrm>
            <a:off x="4765905" y="1559209"/>
            <a:ext cx="2909558" cy="324858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220684" y="586596"/>
            <a:ext cx="0" cy="715845"/>
          </a:xfrm>
          <a:prstGeom prst="straightConnector1">
            <a:avLst/>
          </a:prstGeom>
          <a:ln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409;p27">
            <a:extLst>
              <a:ext uri="{FF2B5EF4-FFF2-40B4-BE49-F238E27FC236}">
                <a16:creationId xmlns:a16="http://schemas.microsoft.com/office/drawing/2014/main" xmlns="" id="{545A2B3D-1D7D-D92D-45FD-7951220B18D6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4F5F853-35E9-1DDF-EC8E-B8C7B37F6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531" y="3787302"/>
            <a:ext cx="2237363" cy="10204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67647" y="2434442"/>
            <a:ext cx="1863247" cy="896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23906" y="2588821"/>
            <a:ext cx="1027216" cy="4512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Download </a:t>
            </a:r>
            <a:r>
              <a:rPr lang="en-US" sz="1000" dirty="0" err="1">
                <a:solidFill>
                  <a:schemeClr val="tx1"/>
                </a:solidFill>
              </a:rPr>
              <a:t>pdf</a:t>
            </a:r>
            <a:endParaRPr lang="ar-EG" sz="1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226622" y="2434442"/>
            <a:ext cx="0" cy="154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231576" y="3040083"/>
            <a:ext cx="0" cy="29094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5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6386" y="764548"/>
            <a:ext cx="2767104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60A8"/>
                </a:solidFill>
                <a:latin typeface="Rockwell" panose="02060603020205020403" pitchFamily="18" charset="0"/>
              </a:rPr>
              <a:t> Sequence Diagram:</a:t>
            </a:r>
          </a:p>
        </p:txBody>
      </p:sp>
      <p:sp>
        <p:nvSpPr>
          <p:cNvPr id="4" name="Google Shape;1091;p47"/>
          <p:cNvSpPr txBox="1">
            <a:spLocks noGrp="1"/>
          </p:cNvSpPr>
          <p:nvPr>
            <p:ph type="title"/>
          </p:nvPr>
        </p:nvSpPr>
        <p:spPr>
          <a:xfrm>
            <a:off x="240368" y="175317"/>
            <a:ext cx="801793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System Architecture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636386" y="694916"/>
            <a:ext cx="2665614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23"/>
          <a:stretch/>
        </p:blipFill>
        <p:spPr>
          <a:xfrm>
            <a:off x="825355" y="1335231"/>
            <a:ext cx="3174443" cy="3326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7"/>
          <a:stretch/>
        </p:blipFill>
        <p:spPr>
          <a:xfrm>
            <a:off x="4745123" y="1335230"/>
            <a:ext cx="2938572" cy="36222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085197" y="577811"/>
            <a:ext cx="0" cy="583421"/>
          </a:xfrm>
          <a:prstGeom prst="straightConnector1">
            <a:avLst/>
          </a:prstGeom>
          <a:ln>
            <a:solidFill>
              <a:srgbClr val="2F234D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38549" y="634284"/>
            <a:ext cx="0" cy="583421"/>
          </a:xfrm>
          <a:prstGeom prst="straightConnector1">
            <a:avLst/>
          </a:prstGeom>
          <a:ln>
            <a:solidFill>
              <a:srgbClr val="2F234D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55171" y="3433208"/>
            <a:ext cx="3231254" cy="1529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Rectangle 9"/>
          <p:cNvSpPr/>
          <p:nvPr/>
        </p:nvSpPr>
        <p:spPr>
          <a:xfrm>
            <a:off x="825355" y="2227933"/>
            <a:ext cx="2209555" cy="352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20"/>
          <a:stretch/>
        </p:blipFill>
        <p:spPr>
          <a:xfrm>
            <a:off x="1014528" y="2025144"/>
            <a:ext cx="247684" cy="5634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20"/>
          <a:stretch/>
        </p:blipFill>
        <p:spPr>
          <a:xfrm>
            <a:off x="2562839" y="2025144"/>
            <a:ext cx="84994" cy="56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4195" y="167221"/>
            <a:ext cx="3098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rgbClr val="4AA276">
                      <a:alpha val="40000"/>
                    </a:srgbClr>
                  </a:outerShdw>
                </a:effectLst>
                <a:latin typeface="Rockwell" panose="02060603020205020403" pitchFamily="18" charset="0"/>
                <a:cs typeface="Pompiere"/>
                <a:sym typeface="Pompiere"/>
              </a:rPr>
              <a:t>Project Members</a:t>
            </a:r>
            <a:endParaRPr lang="en-US" sz="2400" b="1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5442" y="687218"/>
            <a:ext cx="4572000" cy="2776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70C0"/>
                </a:solidFill>
              </a:rPr>
              <a:t>Fady Romany </a:t>
            </a:r>
            <a:r>
              <a:rPr lang="en-US" b="1" dirty="0" err="1">
                <a:solidFill>
                  <a:srgbClr val="0070C0"/>
                </a:solidFill>
              </a:rPr>
              <a:t>Bekhet</a:t>
            </a:r>
            <a:r>
              <a:rPr lang="en-US" b="1" dirty="0">
                <a:solidFill>
                  <a:srgbClr val="0070C0"/>
                </a:solidFill>
              </a:rPr>
              <a:t>		   2100129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 err="1">
                <a:solidFill>
                  <a:srgbClr val="0070C0"/>
                </a:solidFill>
              </a:rPr>
              <a:t>Ebram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Mechail</a:t>
            </a:r>
            <a:r>
              <a:rPr lang="en-US" b="1" dirty="0">
                <a:solidFill>
                  <a:srgbClr val="0070C0"/>
                </a:solidFill>
              </a:rPr>
              <a:t> Fahmy           2100210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70C0"/>
                </a:solidFill>
              </a:rPr>
              <a:t>Abdallah Ali Abdel Hameed   2100258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70C0"/>
                </a:solidFill>
              </a:rPr>
              <a:t>Mahmoud Ashraf Gaber         2101282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5442" y="2841904"/>
            <a:ext cx="4572000" cy="22228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70C0"/>
                </a:solidFill>
              </a:rPr>
              <a:t>Yassa Gamal </a:t>
            </a:r>
            <a:r>
              <a:rPr lang="en-US" b="1" dirty="0" err="1">
                <a:solidFill>
                  <a:srgbClr val="0070C0"/>
                </a:solidFill>
              </a:rPr>
              <a:t>zaki</a:t>
            </a:r>
            <a:r>
              <a:rPr lang="en-US" b="1" dirty="0">
                <a:solidFill>
                  <a:srgbClr val="0070C0"/>
                </a:solidFill>
              </a:rPr>
              <a:t>                   2101692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70C0"/>
                </a:solidFill>
              </a:rPr>
              <a:t>Mohamed Gamal </a:t>
            </a:r>
            <a:r>
              <a:rPr lang="en-US" b="1" dirty="0" err="1">
                <a:solidFill>
                  <a:srgbClr val="0070C0"/>
                </a:solidFill>
              </a:rPr>
              <a:t>Abdelneem</a:t>
            </a:r>
            <a:r>
              <a:rPr lang="en-US" b="1" dirty="0">
                <a:solidFill>
                  <a:srgbClr val="0070C0"/>
                </a:solidFill>
              </a:rPr>
              <a:t> 2100213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70C0"/>
                </a:solidFill>
              </a:rPr>
              <a:t>Mohamed Mostafa Fouad       2101196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1049" y="738977"/>
            <a:ext cx="6754416" cy="40766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Google Shape;409;p27">
            <a:extLst>
              <a:ext uri="{FF2B5EF4-FFF2-40B4-BE49-F238E27FC236}">
                <a16:creationId xmlns:a16="http://schemas.microsoft.com/office/drawing/2014/main" xmlns="" id="{E4C40336-5246-356A-0D7A-A5F186F771D7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544;p31"/>
          <p:cNvSpPr/>
          <p:nvPr/>
        </p:nvSpPr>
        <p:spPr>
          <a:xfrm>
            <a:off x="6935465" y="-1760484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  <p:grpSp>
        <p:nvGrpSpPr>
          <p:cNvPr id="9" name="Google Shape;566;p31"/>
          <p:cNvGrpSpPr/>
          <p:nvPr/>
        </p:nvGrpSpPr>
        <p:grpSpPr>
          <a:xfrm>
            <a:off x="8230899" y="4229899"/>
            <a:ext cx="1060257" cy="1053335"/>
            <a:chOff x="7992975" y="4081838"/>
            <a:chExt cx="1060257" cy="1053335"/>
          </a:xfrm>
          <a:solidFill>
            <a:srgbClr val="004A82"/>
          </a:solidFill>
        </p:grpSpPr>
        <p:sp>
          <p:nvSpPr>
            <p:cNvPr id="10" name="Google Shape;567;p31"/>
            <p:cNvSpPr/>
            <p:nvPr/>
          </p:nvSpPr>
          <p:spPr>
            <a:xfrm>
              <a:off x="8126102" y="4197452"/>
              <a:ext cx="749390" cy="776834"/>
            </a:xfrm>
            <a:custGeom>
              <a:avLst/>
              <a:gdLst/>
              <a:ahLst/>
              <a:cxnLst/>
              <a:rect l="l" t="t" r="r" b="b"/>
              <a:pathLst>
                <a:path w="41807" h="43338" extrusionOk="0">
                  <a:moveTo>
                    <a:pt x="40582" y="0"/>
                  </a:moveTo>
                  <a:lnTo>
                    <a:pt x="1" y="42151"/>
                  </a:lnTo>
                  <a:lnTo>
                    <a:pt x="1111" y="43337"/>
                  </a:lnTo>
                  <a:lnTo>
                    <a:pt x="41807" y="1034"/>
                  </a:lnTo>
                  <a:lnTo>
                    <a:pt x="405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568;p31"/>
            <p:cNvSpPr/>
            <p:nvPr/>
          </p:nvSpPr>
          <p:spPr>
            <a:xfrm>
              <a:off x="8174141" y="4242729"/>
              <a:ext cx="749390" cy="777533"/>
            </a:xfrm>
            <a:custGeom>
              <a:avLst/>
              <a:gdLst/>
              <a:ahLst/>
              <a:cxnLst/>
              <a:rect l="l" t="t" r="r" b="b"/>
              <a:pathLst>
                <a:path w="41807" h="43377" extrusionOk="0">
                  <a:moveTo>
                    <a:pt x="40735" y="1"/>
                  </a:moveTo>
                  <a:lnTo>
                    <a:pt x="1" y="42343"/>
                  </a:lnTo>
                  <a:lnTo>
                    <a:pt x="1226" y="43376"/>
                  </a:lnTo>
                  <a:lnTo>
                    <a:pt x="41807" y="1226"/>
                  </a:lnTo>
                  <a:lnTo>
                    <a:pt x="407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569;p31"/>
            <p:cNvSpPr/>
            <p:nvPr/>
          </p:nvSpPr>
          <p:spPr>
            <a:xfrm>
              <a:off x="8084248" y="4157641"/>
              <a:ext cx="737721" cy="763802"/>
            </a:xfrm>
            <a:custGeom>
              <a:avLst/>
              <a:gdLst/>
              <a:ahLst/>
              <a:cxnLst/>
              <a:rect l="l" t="t" r="r" b="b"/>
              <a:pathLst>
                <a:path w="41156" h="42611" extrusionOk="0">
                  <a:moveTo>
                    <a:pt x="39777" y="1"/>
                  </a:moveTo>
                  <a:cubicBezTo>
                    <a:pt x="26531" y="13783"/>
                    <a:pt x="13285" y="27527"/>
                    <a:pt x="1" y="41309"/>
                  </a:cubicBezTo>
                  <a:lnTo>
                    <a:pt x="996" y="42611"/>
                  </a:lnTo>
                  <a:lnTo>
                    <a:pt x="41156" y="881"/>
                  </a:lnTo>
                  <a:lnTo>
                    <a:pt x="397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570;p31"/>
            <p:cNvSpPr/>
            <p:nvPr/>
          </p:nvSpPr>
          <p:spPr>
            <a:xfrm>
              <a:off x="8228363" y="4295571"/>
              <a:ext cx="737022" cy="763802"/>
            </a:xfrm>
            <a:custGeom>
              <a:avLst/>
              <a:gdLst/>
              <a:ahLst/>
              <a:cxnLst/>
              <a:rect l="l" t="t" r="r" b="b"/>
              <a:pathLst>
                <a:path w="41117" h="42611" extrusionOk="0">
                  <a:moveTo>
                    <a:pt x="40160" y="1"/>
                  </a:moveTo>
                  <a:lnTo>
                    <a:pt x="0" y="41730"/>
                  </a:lnTo>
                  <a:lnTo>
                    <a:pt x="1378" y="42611"/>
                  </a:lnTo>
                  <a:lnTo>
                    <a:pt x="41117" y="1341"/>
                  </a:lnTo>
                  <a:lnTo>
                    <a:pt x="4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571;p31"/>
            <p:cNvSpPr/>
            <p:nvPr/>
          </p:nvSpPr>
          <p:spPr>
            <a:xfrm>
              <a:off x="8048560" y="4127581"/>
              <a:ext cx="712340" cy="734154"/>
            </a:xfrm>
            <a:custGeom>
              <a:avLst/>
              <a:gdLst/>
              <a:ahLst/>
              <a:cxnLst/>
              <a:rect l="l" t="t" r="r" b="b"/>
              <a:pathLst>
                <a:path w="39740" h="40957" extrusionOk="0">
                  <a:moveTo>
                    <a:pt x="38431" y="0"/>
                  </a:moveTo>
                  <a:cubicBezTo>
                    <a:pt x="38103" y="0"/>
                    <a:pt x="37855" y="267"/>
                    <a:pt x="37328" y="835"/>
                  </a:cubicBezTo>
                  <a:cubicBezTo>
                    <a:pt x="25192" y="13393"/>
                    <a:pt x="13094" y="25988"/>
                    <a:pt x="996" y="38583"/>
                  </a:cubicBezTo>
                  <a:cubicBezTo>
                    <a:pt x="1" y="39579"/>
                    <a:pt x="1" y="39579"/>
                    <a:pt x="767" y="40804"/>
                  </a:cubicBezTo>
                  <a:cubicBezTo>
                    <a:pt x="805" y="40842"/>
                    <a:pt x="843" y="40880"/>
                    <a:pt x="920" y="40957"/>
                  </a:cubicBezTo>
                  <a:lnTo>
                    <a:pt x="39739" y="606"/>
                  </a:lnTo>
                  <a:cubicBezTo>
                    <a:pt x="39074" y="210"/>
                    <a:pt x="38721" y="0"/>
                    <a:pt x="3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572;p31"/>
            <p:cNvSpPr/>
            <p:nvPr/>
          </p:nvSpPr>
          <p:spPr>
            <a:xfrm>
              <a:off x="8289433" y="4355278"/>
              <a:ext cx="712322" cy="734728"/>
            </a:xfrm>
            <a:custGeom>
              <a:avLst/>
              <a:gdLst/>
              <a:ahLst/>
              <a:cxnLst/>
              <a:rect l="l" t="t" r="r" b="b"/>
              <a:pathLst>
                <a:path w="39739" h="40989" extrusionOk="0">
                  <a:moveTo>
                    <a:pt x="38820" y="0"/>
                  </a:moveTo>
                  <a:cubicBezTo>
                    <a:pt x="25880" y="13438"/>
                    <a:pt x="12940" y="26876"/>
                    <a:pt x="0" y="40313"/>
                  </a:cubicBezTo>
                  <a:cubicBezTo>
                    <a:pt x="651" y="40759"/>
                    <a:pt x="985" y="40989"/>
                    <a:pt x="1271" y="40989"/>
                  </a:cubicBezTo>
                  <a:cubicBezTo>
                    <a:pt x="1575" y="40989"/>
                    <a:pt x="1823" y="40730"/>
                    <a:pt x="2336" y="40198"/>
                  </a:cubicBezTo>
                  <a:lnTo>
                    <a:pt x="38705" y="2451"/>
                  </a:lnTo>
                  <a:cubicBezTo>
                    <a:pt x="39739" y="1340"/>
                    <a:pt x="39739" y="1340"/>
                    <a:pt x="38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573;p31"/>
            <p:cNvSpPr/>
            <p:nvPr/>
          </p:nvSpPr>
          <p:spPr>
            <a:xfrm>
              <a:off x="8024541" y="4101931"/>
              <a:ext cx="667742" cy="695311"/>
            </a:xfrm>
            <a:custGeom>
              <a:avLst/>
              <a:gdLst/>
              <a:ahLst/>
              <a:cxnLst/>
              <a:rect l="l" t="t" r="r" b="b"/>
              <a:pathLst>
                <a:path w="37252" h="38790" extrusionOk="0">
                  <a:moveTo>
                    <a:pt x="35917" y="0"/>
                  </a:moveTo>
                  <a:cubicBezTo>
                    <a:pt x="35551" y="0"/>
                    <a:pt x="35296" y="275"/>
                    <a:pt x="34724" y="888"/>
                  </a:cubicBezTo>
                  <a:lnTo>
                    <a:pt x="16042" y="20260"/>
                  </a:lnTo>
                  <a:cubicBezTo>
                    <a:pt x="10797" y="25696"/>
                    <a:pt x="5552" y="31132"/>
                    <a:pt x="345" y="36569"/>
                  </a:cubicBezTo>
                  <a:cubicBezTo>
                    <a:pt x="116" y="36798"/>
                    <a:pt x="1" y="37066"/>
                    <a:pt x="1" y="37411"/>
                  </a:cubicBezTo>
                  <a:cubicBezTo>
                    <a:pt x="77" y="37870"/>
                    <a:pt x="231" y="38330"/>
                    <a:pt x="460" y="38789"/>
                  </a:cubicBezTo>
                  <a:lnTo>
                    <a:pt x="37251" y="505"/>
                  </a:lnTo>
                  <a:cubicBezTo>
                    <a:pt x="36583" y="180"/>
                    <a:pt x="36214" y="0"/>
                    <a:pt x="35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574;p31"/>
            <p:cNvSpPr/>
            <p:nvPr/>
          </p:nvSpPr>
          <p:spPr>
            <a:xfrm>
              <a:off x="8356686" y="4421833"/>
              <a:ext cx="672528" cy="693948"/>
            </a:xfrm>
            <a:custGeom>
              <a:avLst/>
              <a:gdLst/>
              <a:ahLst/>
              <a:cxnLst/>
              <a:rect l="l" t="t" r="r" b="b"/>
              <a:pathLst>
                <a:path w="37519" h="38714" extrusionOk="0">
                  <a:moveTo>
                    <a:pt x="36791" y="1"/>
                  </a:moveTo>
                  <a:lnTo>
                    <a:pt x="0" y="38208"/>
                  </a:lnTo>
                  <a:cubicBezTo>
                    <a:pt x="702" y="38534"/>
                    <a:pt x="1090" y="38713"/>
                    <a:pt x="1401" y="38713"/>
                  </a:cubicBezTo>
                  <a:cubicBezTo>
                    <a:pt x="1784" y="38713"/>
                    <a:pt x="2049" y="38439"/>
                    <a:pt x="2642" y="37825"/>
                  </a:cubicBezTo>
                  <a:cubicBezTo>
                    <a:pt x="13936" y="26072"/>
                    <a:pt x="25229" y="14319"/>
                    <a:pt x="36561" y="2604"/>
                  </a:cubicBezTo>
                  <a:cubicBezTo>
                    <a:pt x="37250" y="1877"/>
                    <a:pt x="37518" y="1264"/>
                    <a:pt x="36982" y="384"/>
                  </a:cubicBezTo>
                  <a:lnTo>
                    <a:pt x="36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575;p31"/>
            <p:cNvSpPr/>
            <p:nvPr/>
          </p:nvSpPr>
          <p:spPr>
            <a:xfrm>
              <a:off x="8001220" y="4086229"/>
              <a:ext cx="618305" cy="633470"/>
            </a:xfrm>
            <a:custGeom>
              <a:avLst/>
              <a:gdLst/>
              <a:ahLst/>
              <a:cxnLst/>
              <a:rect l="l" t="t" r="r" b="b"/>
              <a:pathLst>
                <a:path w="34494" h="35340" extrusionOk="0">
                  <a:moveTo>
                    <a:pt x="32952" y="1"/>
                  </a:moveTo>
                  <a:cubicBezTo>
                    <a:pt x="32605" y="1"/>
                    <a:pt x="32274" y="101"/>
                    <a:pt x="31929" y="463"/>
                  </a:cubicBezTo>
                  <a:cubicBezTo>
                    <a:pt x="21631" y="11182"/>
                    <a:pt x="11294" y="21940"/>
                    <a:pt x="957" y="32659"/>
                  </a:cubicBezTo>
                  <a:cubicBezTo>
                    <a:pt x="77" y="33578"/>
                    <a:pt x="0" y="33999"/>
                    <a:pt x="613" y="35339"/>
                  </a:cubicBezTo>
                  <a:cubicBezTo>
                    <a:pt x="11868" y="23663"/>
                    <a:pt x="23085" y="11986"/>
                    <a:pt x="34494" y="156"/>
                  </a:cubicBezTo>
                  <a:lnTo>
                    <a:pt x="34494" y="156"/>
                  </a:lnTo>
                  <a:cubicBezTo>
                    <a:pt x="34460" y="158"/>
                    <a:pt x="34426" y="158"/>
                    <a:pt x="34392" y="158"/>
                  </a:cubicBezTo>
                  <a:cubicBezTo>
                    <a:pt x="33847" y="158"/>
                    <a:pt x="33387" y="1"/>
                    <a:pt x="32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576;p31"/>
            <p:cNvSpPr/>
            <p:nvPr/>
          </p:nvSpPr>
          <p:spPr>
            <a:xfrm>
              <a:off x="8430787" y="4496632"/>
              <a:ext cx="615580" cy="634527"/>
            </a:xfrm>
            <a:custGeom>
              <a:avLst/>
              <a:gdLst/>
              <a:ahLst/>
              <a:cxnLst/>
              <a:rect l="l" t="t" r="r" b="b"/>
              <a:pathLst>
                <a:path w="34342" h="35399" extrusionOk="0">
                  <a:moveTo>
                    <a:pt x="33882" y="1"/>
                  </a:moveTo>
                  <a:lnTo>
                    <a:pt x="1" y="35184"/>
                  </a:lnTo>
                  <a:cubicBezTo>
                    <a:pt x="568" y="35184"/>
                    <a:pt x="1055" y="35399"/>
                    <a:pt x="1524" y="35399"/>
                  </a:cubicBezTo>
                  <a:cubicBezTo>
                    <a:pt x="1847" y="35399"/>
                    <a:pt x="2162" y="35297"/>
                    <a:pt x="2489" y="34954"/>
                  </a:cubicBezTo>
                  <a:cubicBezTo>
                    <a:pt x="12788" y="24234"/>
                    <a:pt x="23086" y="13553"/>
                    <a:pt x="33423" y="2872"/>
                  </a:cubicBezTo>
                  <a:cubicBezTo>
                    <a:pt x="34341" y="1915"/>
                    <a:pt x="34341" y="1111"/>
                    <a:pt x="33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577;p31"/>
            <p:cNvSpPr/>
            <p:nvPr/>
          </p:nvSpPr>
          <p:spPr>
            <a:xfrm>
              <a:off x="7992975" y="4081838"/>
              <a:ext cx="537356" cy="550011"/>
            </a:xfrm>
            <a:custGeom>
              <a:avLst/>
              <a:gdLst/>
              <a:ahLst/>
              <a:cxnLst/>
              <a:rect l="l" t="t" r="r" b="b"/>
              <a:pathLst>
                <a:path w="29978" h="30684" extrusionOk="0">
                  <a:moveTo>
                    <a:pt x="29132" y="1"/>
                  </a:moveTo>
                  <a:cubicBezTo>
                    <a:pt x="28238" y="1"/>
                    <a:pt x="27508" y="238"/>
                    <a:pt x="26800" y="976"/>
                  </a:cubicBezTo>
                  <a:cubicBezTo>
                    <a:pt x="18186" y="9934"/>
                    <a:pt x="9610" y="18892"/>
                    <a:pt x="996" y="27851"/>
                  </a:cubicBezTo>
                  <a:cubicBezTo>
                    <a:pt x="231" y="28578"/>
                    <a:pt x="1" y="29727"/>
                    <a:pt x="499" y="30684"/>
                  </a:cubicBezTo>
                  <a:cubicBezTo>
                    <a:pt x="10299" y="20500"/>
                    <a:pt x="20100" y="10317"/>
                    <a:pt x="29977" y="57"/>
                  </a:cubicBezTo>
                  <a:cubicBezTo>
                    <a:pt x="29679" y="22"/>
                    <a:pt x="29398" y="1"/>
                    <a:pt x="29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578;p31"/>
            <p:cNvSpPr/>
            <p:nvPr/>
          </p:nvSpPr>
          <p:spPr>
            <a:xfrm>
              <a:off x="8519318" y="4583101"/>
              <a:ext cx="533914" cy="552072"/>
            </a:xfrm>
            <a:custGeom>
              <a:avLst/>
              <a:gdLst/>
              <a:ahLst/>
              <a:cxnLst/>
              <a:rect l="l" t="t" r="r" b="b"/>
              <a:pathLst>
                <a:path w="29786" h="30799" extrusionOk="0">
                  <a:moveTo>
                    <a:pt x="29594" y="1"/>
                  </a:moveTo>
                  <a:lnTo>
                    <a:pt x="1" y="30742"/>
                  </a:lnTo>
                  <a:cubicBezTo>
                    <a:pt x="299" y="30778"/>
                    <a:pt x="579" y="30799"/>
                    <a:pt x="846" y="30799"/>
                  </a:cubicBezTo>
                  <a:cubicBezTo>
                    <a:pt x="1741" y="30799"/>
                    <a:pt x="2479" y="30561"/>
                    <a:pt x="3216" y="29824"/>
                  </a:cubicBezTo>
                  <a:cubicBezTo>
                    <a:pt x="11677" y="20904"/>
                    <a:pt x="20176" y="12060"/>
                    <a:pt x="28752" y="3255"/>
                  </a:cubicBezTo>
                  <a:cubicBezTo>
                    <a:pt x="29709" y="2298"/>
                    <a:pt x="29785" y="1341"/>
                    <a:pt x="29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579;p31"/>
            <p:cNvSpPr/>
            <p:nvPr/>
          </p:nvSpPr>
          <p:spPr>
            <a:xfrm>
              <a:off x="8625683" y="4688785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0"/>
                  </a:moveTo>
                  <a:lnTo>
                    <a:pt x="0" y="24196"/>
                  </a:lnTo>
                  <a:cubicBezTo>
                    <a:pt x="1264" y="24043"/>
                    <a:pt x="2489" y="23966"/>
                    <a:pt x="3484" y="22932"/>
                  </a:cubicBezTo>
                  <a:cubicBezTo>
                    <a:pt x="9610" y="16501"/>
                    <a:pt x="15773" y="10069"/>
                    <a:pt x="22014" y="3714"/>
                  </a:cubicBezTo>
                  <a:cubicBezTo>
                    <a:pt x="23047" y="2642"/>
                    <a:pt x="23124" y="1379"/>
                    <a:pt x="23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580;p31"/>
            <p:cNvSpPr/>
            <p:nvPr/>
          </p:nvSpPr>
          <p:spPr>
            <a:xfrm>
              <a:off x="8007387" y="4094510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1"/>
                  </a:moveTo>
                  <a:lnTo>
                    <a:pt x="23277" y="1"/>
                  </a:lnTo>
                  <a:cubicBezTo>
                    <a:pt x="21937" y="154"/>
                    <a:pt x="20712" y="307"/>
                    <a:pt x="19679" y="1379"/>
                  </a:cubicBezTo>
                  <a:cubicBezTo>
                    <a:pt x="13553" y="7810"/>
                    <a:pt x="7390" y="14242"/>
                    <a:pt x="1188" y="20597"/>
                  </a:cubicBezTo>
                  <a:cubicBezTo>
                    <a:pt x="154" y="21631"/>
                    <a:pt x="116" y="22894"/>
                    <a:pt x="1" y="24196"/>
                  </a:cubicBezTo>
                  <a:lnTo>
                    <a:pt x="23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581;p31"/>
            <p:cNvSpPr/>
            <p:nvPr/>
          </p:nvSpPr>
          <p:spPr>
            <a:xfrm>
              <a:off x="8767737" y="4835641"/>
              <a:ext cx="231967" cy="237452"/>
            </a:xfrm>
            <a:custGeom>
              <a:avLst/>
              <a:gdLst/>
              <a:ahLst/>
              <a:cxnLst/>
              <a:rect l="l" t="t" r="r" b="b"/>
              <a:pathLst>
                <a:path w="12941" h="13247" extrusionOk="0">
                  <a:moveTo>
                    <a:pt x="12787" y="0"/>
                  </a:moveTo>
                  <a:lnTo>
                    <a:pt x="0" y="13246"/>
                  </a:lnTo>
                  <a:cubicBezTo>
                    <a:pt x="5628" y="10413"/>
                    <a:pt x="10184" y="5819"/>
                    <a:pt x="12940" y="153"/>
                  </a:cubicBezTo>
                  <a:lnTo>
                    <a:pt x="12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582;p31"/>
            <p:cNvSpPr/>
            <p:nvPr/>
          </p:nvSpPr>
          <p:spPr>
            <a:xfrm>
              <a:off x="8051302" y="4144610"/>
              <a:ext cx="230605" cy="236771"/>
            </a:xfrm>
            <a:custGeom>
              <a:avLst/>
              <a:gdLst/>
              <a:ahLst/>
              <a:cxnLst/>
              <a:rect l="l" t="t" r="r" b="b"/>
              <a:pathLst>
                <a:path w="12865" h="13209" extrusionOk="0">
                  <a:moveTo>
                    <a:pt x="12864" y="0"/>
                  </a:moveTo>
                  <a:lnTo>
                    <a:pt x="12864" y="0"/>
                  </a:lnTo>
                  <a:cubicBezTo>
                    <a:pt x="7237" y="2795"/>
                    <a:pt x="2719" y="7389"/>
                    <a:pt x="1" y="13055"/>
                  </a:cubicBezTo>
                  <a:lnTo>
                    <a:pt x="154" y="13208"/>
                  </a:lnTo>
                  <a:lnTo>
                    <a:pt x="128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61876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8;p40"/>
          <p:cNvSpPr txBox="1">
            <a:spLocks noGrp="1"/>
          </p:cNvSpPr>
          <p:nvPr>
            <p:ph type="title"/>
          </p:nvPr>
        </p:nvSpPr>
        <p:spPr>
          <a:xfrm>
            <a:off x="1325215" y="235606"/>
            <a:ext cx="37491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Project Design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4" name="Google Shape;501;p30">
            <a:extLst>
              <a:ext uri="{FF2B5EF4-FFF2-40B4-BE49-F238E27FC236}">
                <a16:creationId xmlns:a16="http://schemas.microsoft.com/office/drawing/2014/main" xmlns="" id="{1BA1515C-B6E3-1FF3-B5B9-E138F0EF8113}"/>
              </a:ext>
            </a:extLst>
          </p:cNvPr>
          <p:cNvSpPr txBox="1">
            <a:spLocks/>
          </p:cNvSpPr>
          <p:nvPr/>
        </p:nvSpPr>
        <p:spPr>
          <a:xfrm>
            <a:off x="193740" y="154549"/>
            <a:ext cx="1131474" cy="734814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07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5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1959527" y="832725"/>
            <a:ext cx="2307673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513643" y="1430993"/>
            <a:ext cx="58815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60A8"/>
                </a:solidFill>
                <a:latin typeface="Rockwell" panose="02060603020205020403" pitchFamily="18" charset="0"/>
              </a:rPr>
              <a:t>Login &amp; Create Account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: Secure authentication for users.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7435" y="973111"/>
            <a:ext cx="2039597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4A82"/>
                </a:solidFill>
                <a:latin typeface="Rockwell" panose="02060603020205020403" pitchFamily="18" charset="0"/>
              </a:rPr>
              <a:t>1. User Interface</a:t>
            </a:r>
          </a:p>
        </p:txBody>
      </p:sp>
      <p:sp>
        <p:nvSpPr>
          <p:cNvPr id="15" name="Google Shape;409;p27">
            <a:extLst>
              <a:ext uri="{FF2B5EF4-FFF2-40B4-BE49-F238E27FC236}">
                <a16:creationId xmlns:a16="http://schemas.microsoft.com/office/drawing/2014/main" xmlns="" id="{545A2B3D-1D7D-D92D-45FD-7951220B18D6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7" y="1927842"/>
            <a:ext cx="1221723" cy="2686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7" name="Straight Arrow Connector 6"/>
          <p:cNvCxnSpPr/>
          <p:nvPr/>
        </p:nvCxnSpPr>
        <p:spPr>
          <a:xfrm>
            <a:off x="1168400" y="1828800"/>
            <a:ext cx="40005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459" y="1962150"/>
            <a:ext cx="1257899" cy="2766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09" y="2012950"/>
            <a:ext cx="1354358" cy="2870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8" name="Straight Arrow Connector 17"/>
          <p:cNvCxnSpPr/>
          <p:nvPr/>
        </p:nvCxnSpPr>
        <p:spPr>
          <a:xfrm>
            <a:off x="2628900" y="1828800"/>
            <a:ext cx="825499" cy="98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28900" y="1828800"/>
            <a:ext cx="2714388" cy="1244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26" y="843355"/>
            <a:ext cx="1753589" cy="38560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83588" y="965742"/>
            <a:ext cx="584017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60A8"/>
                </a:solidFill>
                <a:latin typeface="Rockwell" panose="02060603020205020403" pitchFamily="18" charset="0"/>
              </a:rPr>
              <a:t>Home Page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: Central dashboard with options for:</a:t>
            </a:r>
          </a:p>
        </p:txBody>
      </p:sp>
      <p:sp>
        <p:nvSpPr>
          <p:cNvPr id="5" name="Google Shape;1091;p47"/>
          <p:cNvSpPr txBox="1">
            <a:spLocks noGrp="1"/>
          </p:cNvSpPr>
          <p:nvPr>
            <p:ph type="title"/>
          </p:nvPr>
        </p:nvSpPr>
        <p:spPr>
          <a:xfrm>
            <a:off x="240368" y="175317"/>
            <a:ext cx="426431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Project Design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6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642031" y="735063"/>
            <a:ext cx="154237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773994" y="1569151"/>
            <a:ext cx="7271456" cy="146756"/>
          </a:xfrm>
          <a:prstGeom prst="bentConnector3">
            <a:avLst>
              <a:gd name="adj1" fmla="val 922"/>
            </a:avLst>
          </a:prstGeom>
          <a:ln>
            <a:solidFill>
              <a:srgbClr val="2F234D"/>
            </a:solidFill>
            <a:tailEnd type="arrow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flipV="1">
            <a:off x="5729844" y="1642529"/>
            <a:ext cx="1356756" cy="1206306"/>
          </a:xfrm>
          <a:prstGeom prst="bentConnector3">
            <a:avLst>
              <a:gd name="adj1" fmla="val 50000"/>
            </a:avLst>
          </a:prstGeom>
          <a:ln>
            <a:solidFill>
              <a:srgbClr val="2F234D"/>
            </a:solidFill>
            <a:tailEnd type="arrow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5921022" y="3454401"/>
            <a:ext cx="603956" cy="496710"/>
          </a:xfrm>
          <a:prstGeom prst="bentConnector3">
            <a:avLst>
              <a:gd name="adj1" fmla="val 41152"/>
            </a:avLst>
          </a:prstGeom>
          <a:ln>
            <a:solidFill>
              <a:srgbClr val="2F234D"/>
            </a:solidFill>
            <a:tailEnd type="arrow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42031" y="1480488"/>
            <a:ext cx="5481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60A8"/>
                </a:solidFill>
                <a:latin typeface="Rockwell" panose="02060603020205020403" pitchFamily="18" charset="0"/>
              </a:rPr>
              <a:t>X-ray Analysis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: Users upload X-ray images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      for disease detection.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42032" y="2524221"/>
            <a:ext cx="5147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60A8"/>
                </a:solidFill>
                <a:latin typeface="Rockwell" panose="02060603020205020403" pitchFamily="18" charset="0"/>
              </a:rPr>
              <a:t>Disease Check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: Users input lab test data for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      ML-based analysis.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42032" y="3627954"/>
            <a:ext cx="53913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60A8"/>
                </a:solidFill>
                <a:latin typeface="Rockwell" panose="02060603020205020403" pitchFamily="18" charset="0"/>
              </a:rPr>
              <a:t>Choose Disease: 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User can check any disease available in home page</a:t>
            </a:r>
          </a:p>
        </p:txBody>
      </p:sp>
    </p:spTree>
    <p:extLst>
      <p:ext uri="{BB962C8B-B14F-4D97-AF65-F5344CB8AC3E}">
        <p14:creationId xmlns:p14="http://schemas.microsoft.com/office/powerpoint/2010/main" val="308172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4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7" y="488896"/>
            <a:ext cx="1728343" cy="38005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57" y="457184"/>
            <a:ext cx="1760091" cy="3870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Right Arrow 4"/>
          <p:cNvSpPr/>
          <p:nvPr/>
        </p:nvSpPr>
        <p:spPr>
          <a:xfrm>
            <a:off x="2527299" y="2047867"/>
            <a:ext cx="781050" cy="76835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6" name="Google Shape;1091;p47"/>
          <p:cNvSpPr txBox="1">
            <a:spLocks noGrp="1"/>
          </p:cNvSpPr>
          <p:nvPr>
            <p:ph type="title"/>
          </p:nvPr>
        </p:nvSpPr>
        <p:spPr>
          <a:xfrm>
            <a:off x="240368" y="175317"/>
            <a:ext cx="426431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Project Design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7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642031" y="735063"/>
            <a:ext cx="154237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58" y="389960"/>
            <a:ext cx="1842642" cy="4051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Right Arrow 8"/>
          <p:cNvSpPr/>
          <p:nvPr/>
        </p:nvSpPr>
        <p:spPr>
          <a:xfrm>
            <a:off x="5607049" y="2054209"/>
            <a:ext cx="781050" cy="76835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51" y="4232267"/>
            <a:ext cx="2917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Inputs clinical values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(HbA1c: 7, Blood Glucose: 8, BMI: 12)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28951" y="4289417"/>
            <a:ext cx="2917824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Get results, get medical advice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and make Generate PDF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34101" y="4337034"/>
            <a:ext cx="2917824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medical advice</a:t>
            </a:r>
          </a:p>
        </p:txBody>
      </p:sp>
    </p:spTree>
    <p:extLst>
      <p:ext uri="{BB962C8B-B14F-4D97-AF65-F5344CB8AC3E}">
        <p14:creationId xmlns:p14="http://schemas.microsoft.com/office/powerpoint/2010/main" val="36627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1;p47"/>
          <p:cNvSpPr txBox="1">
            <a:spLocks noGrp="1"/>
          </p:cNvSpPr>
          <p:nvPr>
            <p:ph type="title"/>
          </p:nvPr>
        </p:nvSpPr>
        <p:spPr>
          <a:xfrm>
            <a:off x="240368" y="175317"/>
            <a:ext cx="426431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Project Design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4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642031" y="735063"/>
            <a:ext cx="154237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35" y="563955"/>
            <a:ext cx="1749824" cy="38477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56" y="531719"/>
            <a:ext cx="1779143" cy="3912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58" y="531719"/>
            <a:ext cx="2100528" cy="41978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Left-Right Arrow 7"/>
          <p:cNvSpPr/>
          <p:nvPr/>
        </p:nvSpPr>
        <p:spPr>
          <a:xfrm>
            <a:off x="2527300" y="2203450"/>
            <a:ext cx="1016000" cy="53975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ight Arrow 8"/>
          <p:cNvSpPr/>
          <p:nvPr/>
        </p:nvSpPr>
        <p:spPr>
          <a:xfrm>
            <a:off x="5607049" y="2054209"/>
            <a:ext cx="781050" cy="76835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3655" y="4411712"/>
            <a:ext cx="2812821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Generate and get PDF</a:t>
            </a:r>
          </a:p>
        </p:txBody>
      </p:sp>
    </p:spTree>
    <p:extLst>
      <p:ext uri="{BB962C8B-B14F-4D97-AF65-F5344CB8AC3E}">
        <p14:creationId xmlns:p14="http://schemas.microsoft.com/office/powerpoint/2010/main" val="4916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1;p47"/>
          <p:cNvSpPr txBox="1">
            <a:spLocks noGrp="1"/>
          </p:cNvSpPr>
          <p:nvPr>
            <p:ph type="title"/>
          </p:nvPr>
        </p:nvSpPr>
        <p:spPr>
          <a:xfrm>
            <a:off x="240368" y="175317"/>
            <a:ext cx="426431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Project Design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4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642031" y="735063"/>
            <a:ext cx="154237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3655" y="4411712"/>
            <a:ext cx="2798780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X-ray disease process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9" y="646163"/>
            <a:ext cx="1626742" cy="3577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75" y="646163"/>
            <a:ext cx="1665614" cy="3662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42" y="646163"/>
            <a:ext cx="1867208" cy="3973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EE8F6"/>
              </a:clrFrom>
              <a:clrTo>
                <a:srgbClr val="EEE8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t="23231" r="66338" b="72471"/>
          <a:stretch/>
        </p:blipFill>
        <p:spPr>
          <a:xfrm>
            <a:off x="6426200" y="2476500"/>
            <a:ext cx="488950" cy="143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ight Arrow 13"/>
          <p:cNvSpPr/>
          <p:nvPr/>
        </p:nvSpPr>
        <p:spPr>
          <a:xfrm>
            <a:off x="2527299" y="2047867"/>
            <a:ext cx="781050" cy="76835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447992" y="2054209"/>
            <a:ext cx="781050" cy="768350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1;p47"/>
          <p:cNvSpPr txBox="1">
            <a:spLocks noGrp="1"/>
          </p:cNvSpPr>
          <p:nvPr>
            <p:ph type="title"/>
          </p:nvPr>
        </p:nvSpPr>
        <p:spPr>
          <a:xfrm>
            <a:off x="240368" y="175317"/>
            <a:ext cx="4264314" cy="823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>Project Design </a:t>
            </a:r>
            <a:r>
              <a:rPr lang="en-US" sz="2600" b="0" dirty="0">
                <a:solidFill>
                  <a:srgbClr val="002060"/>
                </a:solidFill>
                <a:latin typeface="Rockwell" panose="02060603020205020403" pitchFamily="18" charset="0"/>
              </a:rPr>
              <a:t>(count…)</a:t>
            </a:r>
            <a: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  <a:t/>
            </a:r>
            <a:br>
              <a:rPr lang="en-US" sz="2600" dirty="0">
                <a:solidFill>
                  <a:srgbClr val="002060"/>
                </a:solidFill>
                <a:latin typeface="Rockwell" panose="02060603020205020403" pitchFamily="18" charset="0"/>
              </a:rPr>
            </a:br>
            <a:endParaRPr sz="2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4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642031" y="735063"/>
            <a:ext cx="154237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02" y="829293"/>
            <a:ext cx="1690698" cy="37177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1" y="735063"/>
            <a:ext cx="1733549" cy="3811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6" name="Rectangle 15"/>
          <p:cNvSpPr/>
          <p:nvPr/>
        </p:nvSpPr>
        <p:spPr>
          <a:xfrm>
            <a:off x="144611" y="1139817"/>
            <a:ext cx="2917824" cy="889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Profile Management: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Users view their profile (ID, name, email)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4611" y="2257417"/>
            <a:ext cx="2917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Historical local Reports: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Access past medical reports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6377" y="3235317"/>
            <a:ext cx="2917824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Medical Procedures: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80111" y="1053872"/>
            <a:ext cx="2636689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0060A8"/>
                </a:solidFill>
                <a:latin typeface="Rockwell" panose="02060603020205020403" pitchFamily="18" charset="0"/>
              </a:rPr>
              <a:t>About APP: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0060A8"/>
                </a:solidFill>
                <a:latin typeface="Rockwell" panose="02060603020205020403" pitchFamily="18" charset="0"/>
              </a:rPr>
              <a:t>The application is designed to provide patients with an early disease-detection service, assist physicians, and reduce diagnostic time by generating a concise that supports medical staff.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86461" y="3001567"/>
            <a:ext cx="2917824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Support Channels: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Contact Emails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86461" y="3682984"/>
            <a:ext cx="2214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Account Management: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Secure logout option to terminate sessions</a:t>
            </a:r>
          </a:p>
        </p:txBody>
      </p:sp>
    </p:spTree>
    <p:extLst>
      <p:ext uri="{BB962C8B-B14F-4D97-AF65-F5344CB8AC3E}">
        <p14:creationId xmlns:p14="http://schemas.microsoft.com/office/powerpoint/2010/main" val="310184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608;p33"/>
          <p:cNvSpPr txBox="1">
            <a:spLocks noGrp="1"/>
          </p:cNvSpPr>
          <p:nvPr>
            <p:ph type="title"/>
          </p:nvPr>
        </p:nvSpPr>
        <p:spPr>
          <a:xfrm>
            <a:off x="1463287" y="274422"/>
            <a:ext cx="42037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110882"/>
                </a:solidFill>
                <a:latin typeface="Rockwell" panose="02060603020205020403" pitchFamily="18" charset="0"/>
              </a:rPr>
              <a:t>System Overview</a:t>
            </a:r>
          </a:p>
        </p:txBody>
      </p:sp>
      <p:grpSp>
        <p:nvGrpSpPr>
          <p:cNvPr id="38" name="Google Shape;631;p33"/>
          <p:cNvGrpSpPr/>
          <p:nvPr/>
        </p:nvGrpSpPr>
        <p:grpSpPr>
          <a:xfrm>
            <a:off x="-313515" y="4376202"/>
            <a:ext cx="1060257" cy="1053335"/>
            <a:chOff x="7992975" y="4081838"/>
            <a:chExt cx="1060257" cy="1053335"/>
          </a:xfrm>
          <a:solidFill>
            <a:srgbClr val="002060"/>
          </a:solidFill>
        </p:grpSpPr>
        <p:sp>
          <p:nvSpPr>
            <p:cNvPr id="39" name="Google Shape;632;p33"/>
            <p:cNvSpPr/>
            <p:nvPr/>
          </p:nvSpPr>
          <p:spPr>
            <a:xfrm>
              <a:off x="8126102" y="4197452"/>
              <a:ext cx="749390" cy="776834"/>
            </a:xfrm>
            <a:custGeom>
              <a:avLst/>
              <a:gdLst/>
              <a:ahLst/>
              <a:cxnLst/>
              <a:rect l="l" t="t" r="r" b="b"/>
              <a:pathLst>
                <a:path w="41807" h="43338" extrusionOk="0">
                  <a:moveTo>
                    <a:pt x="40582" y="0"/>
                  </a:moveTo>
                  <a:lnTo>
                    <a:pt x="1" y="42151"/>
                  </a:lnTo>
                  <a:lnTo>
                    <a:pt x="1111" y="43337"/>
                  </a:lnTo>
                  <a:lnTo>
                    <a:pt x="41807" y="1034"/>
                  </a:lnTo>
                  <a:lnTo>
                    <a:pt x="405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633;p33"/>
            <p:cNvSpPr/>
            <p:nvPr/>
          </p:nvSpPr>
          <p:spPr>
            <a:xfrm>
              <a:off x="8174141" y="4242729"/>
              <a:ext cx="749390" cy="777533"/>
            </a:xfrm>
            <a:custGeom>
              <a:avLst/>
              <a:gdLst/>
              <a:ahLst/>
              <a:cxnLst/>
              <a:rect l="l" t="t" r="r" b="b"/>
              <a:pathLst>
                <a:path w="41807" h="43377" extrusionOk="0">
                  <a:moveTo>
                    <a:pt x="40735" y="1"/>
                  </a:moveTo>
                  <a:lnTo>
                    <a:pt x="1" y="42343"/>
                  </a:lnTo>
                  <a:lnTo>
                    <a:pt x="1226" y="43376"/>
                  </a:lnTo>
                  <a:lnTo>
                    <a:pt x="41807" y="1226"/>
                  </a:lnTo>
                  <a:lnTo>
                    <a:pt x="407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634;p33"/>
            <p:cNvSpPr/>
            <p:nvPr/>
          </p:nvSpPr>
          <p:spPr>
            <a:xfrm>
              <a:off x="8084248" y="4157641"/>
              <a:ext cx="737721" cy="763802"/>
            </a:xfrm>
            <a:custGeom>
              <a:avLst/>
              <a:gdLst/>
              <a:ahLst/>
              <a:cxnLst/>
              <a:rect l="l" t="t" r="r" b="b"/>
              <a:pathLst>
                <a:path w="41156" h="42611" extrusionOk="0">
                  <a:moveTo>
                    <a:pt x="39777" y="1"/>
                  </a:moveTo>
                  <a:cubicBezTo>
                    <a:pt x="26531" y="13783"/>
                    <a:pt x="13285" y="27527"/>
                    <a:pt x="1" y="41309"/>
                  </a:cubicBezTo>
                  <a:lnTo>
                    <a:pt x="996" y="42611"/>
                  </a:lnTo>
                  <a:lnTo>
                    <a:pt x="41156" y="881"/>
                  </a:lnTo>
                  <a:lnTo>
                    <a:pt x="397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635;p33"/>
            <p:cNvSpPr/>
            <p:nvPr/>
          </p:nvSpPr>
          <p:spPr>
            <a:xfrm>
              <a:off x="8228363" y="4295571"/>
              <a:ext cx="737022" cy="763802"/>
            </a:xfrm>
            <a:custGeom>
              <a:avLst/>
              <a:gdLst/>
              <a:ahLst/>
              <a:cxnLst/>
              <a:rect l="l" t="t" r="r" b="b"/>
              <a:pathLst>
                <a:path w="41117" h="42611" extrusionOk="0">
                  <a:moveTo>
                    <a:pt x="40160" y="1"/>
                  </a:moveTo>
                  <a:lnTo>
                    <a:pt x="0" y="41730"/>
                  </a:lnTo>
                  <a:lnTo>
                    <a:pt x="1378" y="42611"/>
                  </a:lnTo>
                  <a:lnTo>
                    <a:pt x="41117" y="1341"/>
                  </a:lnTo>
                  <a:lnTo>
                    <a:pt x="4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636;p33"/>
            <p:cNvSpPr/>
            <p:nvPr/>
          </p:nvSpPr>
          <p:spPr>
            <a:xfrm>
              <a:off x="8048560" y="4127581"/>
              <a:ext cx="712340" cy="734154"/>
            </a:xfrm>
            <a:custGeom>
              <a:avLst/>
              <a:gdLst/>
              <a:ahLst/>
              <a:cxnLst/>
              <a:rect l="l" t="t" r="r" b="b"/>
              <a:pathLst>
                <a:path w="39740" h="40957" extrusionOk="0">
                  <a:moveTo>
                    <a:pt x="38431" y="0"/>
                  </a:moveTo>
                  <a:cubicBezTo>
                    <a:pt x="38103" y="0"/>
                    <a:pt x="37855" y="267"/>
                    <a:pt x="37328" y="835"/>
                  </a:cubicBezTo>
                  <a:cubicBezTo>
                    <a:pt x="25192" y="13393"/>
                    <a:pt x="13094" y="25988"/>
                    <a:pt x="996" y="38583"/>
                  </a:cubicBezTo>
                  <a:cubicBezTo>
                    <a:pt x="1" y="39579"/>
                    <a:pt x="1" y="39579"/>
                    <a:pt x="767" y="40804"/>
                  </a:cubicBezTo>
                  <a:cubicBezTo>
                    <a:pt x="805" y="40842"/>
                    <a:pt x="843" y="40880"/>
                    <a:pt x="920" y="40957"/>
                  </a:cubicBezTo>
                  <a:lnTo>
                    <a:pt x="39739" y="606"/>
                  </a:lnTo>
                  <a:cubicBezTo>
                    <a:pt x="39074" y="210"/>
                    <a:pt x="38721" y="0"/>
                    <a:pt x="3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637;p33"/>
            <p:cNvSpPr/>
            <p:nvPr/>
          </p:nvSpPr>
          <p:spPr>
            <a:xfrm>
              <a:off x="8289433" y="4355278"/>
              <a:ext cx="712322" cy="734728"/>
            </a:xfrm>
            <a:custGeom>
              <a:avLst/>
              <a:gdLst/>
              <a:ahLst/>
              <a:cxnLst/>
              <a:rect l="l" t="t" r="r" b="b"/>
              <a:pathLst>
                <a:path w="39739" h="40989" extrusionOk="0">
                  <a:moveTo>
                    <a:pt x="38820" y="0"/>
                  </a:moveTo>
                  <a:cubicBezTo>
                    <a:pt x="25880" y="13438"/>
                    <a:pt x="12940" y="26876"/>
                    <a:pt x="0" y="40313"/>
                  </a:cubicBezTo>
                  <a:cubicBezTo>
                    <a:pt x="651" y="40759"/>
                    <a:pt x="985" y="40989"/>
                    <a:pt x="1271" y="40989"/>
                  </a:cubicBezTo>
                  <a:cubicBezTo>
                    <a:pt x="1575" y="40989"/>
                    <a:pt x="1823" y="40730"/>
                    <a:pt x="2336" y="40198"/>
                  </a:cubicBezTo>
                  <a:lnTo>
                    <a:pt x="38705" y="2451"/>
                  </a:lnTo>
                  <a:cubicBezTo>
                    <a:pt x="39739" y="1340"/>
                    <a:pt x="39739" y="1340"/>
                    <a:pt x="38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638;p33"/>
            <p:cNvSpPr/>
            <p:nvPr/>
          </p:nvSpPr>
          <p:spPr>
            <a:xfrm>
              <a:off x="8024541" y="4101931"/>
              <a:ext cx="667742" cy="695311"/>
            </a:xfrm>
            <a:custGeom>
              <a:avLst/>
              <a:gdLst/>
              <a:ahLst/>
              <a:cxnLst/>
              <a:rect l="l" t="t" r="r" b="b"/>
              <a:pathLst>
                <a:path w="37252" h="38790" extrusionOk="0">
                  <a:moveTo>
                    <a:pt x="35917" y="0"/>
                  </a:moveTo>
                  <a:cubicBezTo>
                    <a:pt x="35551" y="0"/>
                    <a:pt x="35296" y="275"/>
                    <a:pt x="34724" y="888"/>
                  </a:cubicBezTo>
                  <a:lnTo>
                    <a:pt x="16042" y="20260"/>
                  </a:lnTo>
                  <a:cubicBezTo>
                    <a:pt x="10797" y="25696"/>
                    <a:pt x="5552" y="31132"/>
                    <a:pt x="345" y="36569"/>
                  </a:cubicBezTo>
                  <a:cubicBezTo>
                    <a:pt x="116" y="36798"/>
                    <a:pt x="1" y="37066"/>
                    <a:pt x="1" y="37411"/>
                  </a:cubicBezTo>
                  <a:cubicBezTo>
                    <a:pt x="77" y="37870"/>
                    <a:pt x="231" y="38330"/>
                    <a:pt x="460" y="38789"/>
                  </a:cubicBezTo>
                  <a:lnTo>
                    <a:pt x="37251" y="505"/>
                  </a:lnTo>
                  <a:cubicBezTo>
                    <a:pt x="36583" y="180"/>
                    <a:pt x="36214" y="0"/>
                    <a:pt x="35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639;p33"/>
            <p:cNvSpPr/>
            <p:nvPr/>
          </p:nvSpPr>
          <p:spPr>
            <a:xfrm>
              <a:off x="8356686" y="4421833"/>
              <a:ext cx="672528" cy="693948"/>
            </a:xfrm>
            <a:custGeom>
              <a:avLst/>
              <a:gdLst/>
              <a:ahLst/>
              <a:cxnLst/>
              <a:rect l="l" t="t" r="r" b="b"/>
              <a:pathLst>
                <a:path w="37519" h="38714" extrusionOk="0">
                  <a:moveTo>
                    <a:pt x="36791" y="1"/>
                  </a:moveTo>
                  <a:lnTo>
                    <a:pt x="0" y="38208"/>
                  </a:lnTo>
                  <a:cubicBezTo>
                    <a:pt x="702" y="38534"/>
                    <a:pt x="1090" y="38713"/>
                    <a:pt x="1401" y="38713"/>
                  </a:cubicBezTo>
                  <a:cubicBezTo>
                    <a:pt x="1784" y="38713"/>
                    <a:pt x="2049" y="38439"/>
                    <a:pt x="2642" y="37825"/>
                  </a:cubicBezTo>
                  <a:cubicBezTo>
                    <a:pt x="13936" y="26072"/>
                    <a:pt x="25229" y="14319"/>
                    <a:pt x="36561" y="2604"/>
                  </a:cubicBezTo>
                  <a:cubicBezTo>
                    <a:pt x="37250" y="1877"/>
                    <a:pt x="37518" y="1264"/>
                    <a:pt x="36982" y="384"/>
                  </a:cubicBezTo>
                  <a:lnTo>
                    <a:pt x="36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640;p33"/>
            <p:cNvSpPr/>
            <p:nvPr/>
          </p:nvSpPr>
          <p:spPr>
            <a:xfrm>
              <a:off x="8001220" y="4086229"/>
              <a:ext cx="618305" cy="633470"/>
            </a:xfrm>
            <a:custGeom>
              <a:avLst/>
              <a:gdLst/>
              <a:ahLst/>
              <a:cxnLst/>
              <a:rect l="l" t="t" r="r" b="b"/>
              <a:pathLst>
                <a:path w="34494" h="35340" extrusionOk="0">
                  <a:moveTo>
                    <a:pt x="32952" y="1"/>
                  </a:moveTo>
                  <a:cubicBezTo>
                    <a:pt x="32605" y="1"/>
                    <a:pt x="32274" y="101"/>
                    <a:pt x="31929" y="463"/>
                  </a:cubicBezTo>
                  <a:cubicBezTo>
                    <a:pt x="21631" y="11182"/>
                    <a:pt x="11294" y="21940"/>
                    <a:pt x="957" y="32659"/>
                  </a:cubicBezTo>
                  <a:cubicBezTo>
                    <a:pt x="77" y="33578"/>
                    <a:pt x="0" y="33999"/>
                    <a:pt x="613" y="35339"/>
                  </a:cubicBezTo>
                  <a:cubicBezTo>
                    <a:pt x="11868" y="23663"/>
                    <a:pt x="23085" y="11986"/>
                    <a:pt x="34494" y="156"/>
                  </a:cubicBezTo>
                  <a:lnTo>
                    <a:pt x="34494" y="156"/>
                  </a:lnTo>
                  <a:cubicBezTo>
                    <a:pt x="34460" y="158"/>
                    <a:pt x="34426" y="158"/>
                    <a:pt x="34392" y="158"/>
                  </a:cubicBezTo>
                  <a:cubicBezTo>
                    <a:pt x="33847" y="158"/>
                    <a:pt x="33387" y="1"/>
                    <a:pt x="32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641;p33"/>
            <p:cNvSpPr/>
            <p:nvPr/>
          </p:nvSpPr>
          <p:spPr>
            <a:xfrm>
              <a:off x="8430787" y="4496632"/>
              <a:ext cx="615580" cy="634527"/>
            </a:xfrm>
            <a:custGeom>
              <a:avLst/>
              <a:gdLst/>
              <a:ahLst/>
              <a:cxnLst/>
              <a:rect l="l" t="t" r="r" b="b"/>
              <a:pathLst>
                <a:path w="34342" h="35399" extrusionOk="0">
                  <a:moveTo>
                    <a:pt x="33882" y="1"/>
                  </a:moveTo>
                  <a:lnTo>
                    <a:pt x="1" y="35184"/>
                  </a:lnTo>
                  <a:cubicBezTo>
                    <a:pt x="568" y="35184"/>
                    <a:pt x="1055" y="35399"/>
                    <a:pt x="1524" y="35399"/>
                  </a:cubicBezTo>
                  <a:cubicBezTo>
                    <a:pt x="1847" y="35399"/>
                    <a:pt x="2162" y="35297"/>
                    <a:pt x="2489" y="34954"/>
                  </a:cubicBezTo>
                  <a:cubicBezTo>
                    <a:pt x="12788" y="24234"/>
                    <a:pt x="23086" y="13553"/>
                    <a:pt x="33423" y="2872"/>
                  </a:cubicBezTo>
                  <a:cubicBezTo>
                    <a:pt x="34341" y="1915"/>
                    <a:pt x="34341" y="1111"/>
                    <a:pt x="33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642;p33"/>
            <p:cNvSpPr/>
            <p:nvPr/>
          </p:nvSpPr>
          <p:spPr>
            <a:xfrm>
              <a:off x="7992975" y="4081838"/>
              <a:ext cx="537356" cy="550011"/>
            </a:xfrm>
            <a:custGeom>
              <a:avLst/>
              <a:gdLst/>
              <a:ahLst/>
              <a:cxnLst/>
              <a:rect l="l" t="t" r="r" b="b"/>
              <a:pathLst>
                <a:path w="29978" h="30684" extrusionOk="0">
                  <a:moveTo>
                    <a:pt x="29132" y="1"/>
                  </a:moveTo>
                  <a:cubicBezTo>
                    <a:pt x="28238" y="1"/>
                    <a:pt x="27508" y="238"/>
                    <a:pt x="26800" y="976"/>
                  </a:cubicBezTo>
                  <a:cubicBezTo>
                    <a:pt x="18186" y="9934"/>
                    <a:pt x="9610" y="18892"/>
                    <a:pt x="996" y="27851"/>
                  </a:cubicBezTo>
                  <a:cubicBezTo>
                    <a:pt x="231" y="28578"/>
                    <a:pt x="1" y="29727"/>
                    <a:pt x="499" y="30684"/>
                  </a:cubicBezTo>
                  <a:cubicBezTo>
                    <a:pt x="10299" y="20500"/>
                    <a:pt x="20100" y="10317"/>
                    <a:pt x="29977" y="57"/>
                  </a:cubicBezTo>
                  <a:cubicBezTo>
                    <a:pt x="29679" y="22"/>
                    <a:pt x="29398" y="1"/>
                    <a:pt x="29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643;p33"/>
            <p:cNvSpPr/>
            <p:nvPr/>
          </p:nvSpPr>
          <p:spPr>
            <a:xfrm>
              <a:off x="8519318" y="4583101"/>
              <a:ext cx="533914" cy="552072"/>
            </a:xfrm>
            <a:custGeom>
              <a:avLst/>
              <a:gdLst/>
              <a:ahLst/>
              <a:cxnLst/>
              <a:rect l="l" t="t" r="r" b="b"/>
              <a:pathLst>
                <a:path w="29786" h="30799" extrusionOk="0">
                  <a:moveTo>
                    <a:pt x="29594" y="1"/>
                  </a:moveTo>
                  <a:lnTo>
                    <a:pt x="1" y="30742"/>
                  </a:lnTo>
                  <a:cubicBezTo>
                    <a:pt x="299" y="30778"/>
                    <a:pt x="579" y="30799"/>
                    <a:pt x="846" y="30799"/>
                  </a:cubicBezTo>
                  <a:cubicBezTo>
                    <a:pt x="1741" y="30799"/>
                    <a:pt x="2479" y="30561"/>
                    <a:pt x="3216" y="29824"/>
                  </a:cubicBezTo>
                  <a:cubicBezTo>
                    <a:pt x="11677" y="20904"/>
                    <a:pt x="20176" y="12060"/>
                    <a:pt x="28752" y="3255"/>
                  </a:cubicBezTo>
                  <a:cubicBezTo>
                    <a:pt x="29709" y="2298"/>
                    <a:pt x="29785" y="1341"/>
                    <a:pt x="29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644;p33"/>
            <p:cNvSpPr/>
            <p:nvPr/>
          </p:nvSpPr>
          <p:spPr>
            <a:xfrm>
              <a:off x="8625683" y="4688785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0"/>
                  </a:moveTo>
                  <a:lnTo>
                    <a:pt x="0" y="24196"/>
                  </a:lnTo>
                  <a:cubicBezTo>
                    <a:pt x="1264" y="24043"/>
                    <a:pt x="2489" y="23966"/>
                    <a:pt x="3484" y="22932"/>
                  </a:cubicBezTo>
                  <a:cubicBezTo>
                    <a:pt x="9610" y="16501"/>
                    <a:pt x="15773" y="10069"/>
                    <a:pt x="22014" y="3714"/>
                  </a:cubicBezTo>
                  <a:cubicBezTo>
                    <a:pt x="23047" y="2642"/>
                    <a:pt x="23124" y="1379"/>
                    <a:pt x="23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645;p33"/>
            <p:cNvSpPr/>
            <p:nvPr/>
          </p:nvSpPr>
          <p:spPr>
            <a:xfrm>
              <a:off x="8007387" y="4094510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1"/>
                  </a:moveTo>
                  <a:lnTo>
                    <a:pt x="23277" y="1"/>
                  </a:lnTo>
                  <a:cubicBezTo>
                    <a:pt x="21937" y="154"/>
                    <a:pt x="20712" y="307"/>
                    <a:pt x="19679" y="1379"/>
                  </a:cubicBezTo>
                  <a:cubicBezTo>
                    <a:pt x="13553" y="7810"/>
                    <a:pt x="7390" y="14242"/>
                    <a:pt x="1188" y="20597"/>
                  </a:cubicBezTo>
                  <a:cubicBezTo>
                    <a:pt x="154" y="21631"/>
                    <a:pt x="116" y="22894"/>
                    <a:pt x="1" y="24196"/>
                  </a:cubicBezTo>
                  <a:lnTo>
                    <a:pt x="23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646;p33"/>
            <p:cNvSpPr/>
            <p:nvPr/>
          </p:nvSpPr>
          <p:spPr>
            <a:xfrm>
              <a:off x="8767737" y="4835641"/>
              <a:ext cx="231967" cy="237452"/>
            </a:xfrm>
            <a:custGeom>
              <a:avLst/>
              <a:gdLst/>
              <a:ahLst/>
              <a:cxnLst/>
              <a:rect l="l" t="t" r="r" b="b"/>
              <a:pathLst>
                <a:path w="12941" h="13247" extrusionOk="0">
                  <a:moveTo>
                    <a:pt x="12787" y="0"/>
                  </a:moveTo>
                  <a:lnTo>
                    <a:pt x="0" y="13246"/>
                  </a:lnTo>
                  <a:cubicBezTo>
                    <a:pt x="5628" y="10413"/>
                    <a:pt x="10184" y="5819"/>
                    <a:pt x="12940" y="153"/>
                  </a:cubicBezTo>
                  <a:lnTo>
                    <a:pt x="12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647;p33"/>
            <p:cNvSpPr/>
            <p:nvPr/>
          </p:nvSpPr>
          <p:spPr>
            <a:xfrm>
              <a:off x="8051302" y="4144610"/>
              <a:ext cx="230605" cy="236771"/>
            </a:xfrm>
            <a:custGeom>
              <a:avLst/>
              <a:gdLst/>
              <a:ahLst/>
              <a:cxnLst/>
              <a:rect l="l" t="t" r="r" b="b"/>
              <a:pathLst>
                <a:path w="12865" h="13209" extrusionOk="0">
                  <a:moveTo>
                    <a:pt x="12864" y="0"/>
                  </a:moveTo>
                  <a:lnTo>
                    <a:pt x="12864" y="0"/>
                  </a:lnTo>
                  <a:cubicBezTo>
                    <a:pt x="7237" y="2795"/>
                    <a:pt x="2719" y="7389"/>
                    <a:pt x="1" y="13055"/>
                  </a:cubicBezTo>
                  <a:lnTo>
                    <a:pt x="154" y="13208"/>
                  </a:lnTo>
                  <a:lnTo>
                    <a:pt x="128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" name="Google Shape;501;p30">
            <a:extLst>
              <a:ext uri="{FF2B5EF4-FFF2-40B4-BE49-F238E27FC236}">
                <a16:creationId xmlns:a16="http://schemas.microsoft.com/office/drawing/2014/main" xmlns="" id="{DDAB02C3-8981-1894-0AE1-AC2889887428}"/>
              </a:ext>
            </a:extLst>
          </p:cNvPr>
          <p:cNvSpPr txBox="1">
            <a:spLocks/>
          </p:cNvSpPr>
          <p:nvPr/>
        </p:nvSpPr>
        <p:spPr>
          <a:xfrm>
            <a:off x="236402" y="230799"/>
            <a:ext cx="1131474" cy="734814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0</a:t>
            </a:r>
            <a:r>
              <a:rPr lang="en-US" sz="6000" dirty="0">
                <a:solidFill>
                  <a:srgbClr val="CAE1FC"/>
                </a:solidFill>
                <a:highlight>
                  <a:srgbClr val="004A82"/>
                </a:highlight>
              </a:rPr>
              <a:t>8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17C9D1F-55E8-4B82-748C-45AD5C99933E}"/>
              </a:ext>
            </a:extLst>
          </p:cNvPr>
          <p:cNvSpPr txBox="1"/>
          <p:nvPr/>
        </p:nvSpPr>
        <p:spPr>
          <a:xfrm>
            <a:off x="515479" y="2102362"/>
            <a:ext cx="23528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10882"/>
                </a:solidFill>
                <a:latin typeface="Rockwell" panose="02060603020205020403" pitchFamily="18" charset="0"/>
              </a:rPr>
              <a:t>System Overview</a:t>
            </a:r>
            <a:r>
              <a:rPr lang="en-US" sz="3200" dirty="0">
                <a:latin typeface="Rockwell" panose="02060603020205020403" pitchFamily="18" charset="0"/>
              </a:rPr>
              <a:t>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7E56286-0C5D-4CF2-CFCB-0360DCED2D61}"/>
              </a:ext>
            </a:extLst>
          </p:cNvPr>
          <p:cNvSpPr txBox="1"/>
          <p:nvPr/>
        </p:nvSpPr>
        <p:spPr>
          <a:xfrm>
            <a:off x="3314317" y="1488518"/>
            <a:ext cx="349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10882"/>
                </a:solidFill>
                <a:latin typeface="Rockwell" panose="02060603020205020403" pitchFamily="18" charset="0"/>
              </a:rPr>
              <a:t> core functionalities:</a:t>
            </a:r>
          </a:p>
        </p:txBody>
      </p:sp>
      <p:sp>
        <p:nvSpPr>
          <p:cNvPr id="58" name="Google Shape;409;p27">
            <a:extLst>
              <a:ext uri="{FF2B5EF4-FFF2-40B4-BE49-F238E27FC236}">
                <a16:creationId xmlns:a16="http://schemas.microsoft.com/office/drawing/2014/main" xmlns="" id="{0AF73868-3BB0-13BF-9CB9-7D87ED8E7213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2072417" y="825227"/>
            <a:ext cx="2392339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60" name="Straight Connector 59"/>
          <p:cNvCxnSpPr/>
          <p:nvPr/>
        </p:nvCxnSpPr>
        <p:spPr>
          <a:xfrm>
            <a:off x="3047999" y="1488518"/>
            <a:ext cx="11289" cy="2310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453376" y="2800684"/>
            <a:ext cx="3826923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Report Generation.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3841" y="1108070"/>
            <a:ext cx="8779047" cy="3097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3" name="Rectangle 62"/>
          <p:cNvSpPr/>
          <p:nvPr/>
        </p:nvSpPr>
        <p:spPr>
          <a:xfrm>
            <a:off x="3453376" y="2329075"/>
            <a:ext cx="2623154" cy="376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Radiology image analysis.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53376" y="1857850"/>
            <a:ext cx="3332964" cy="376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Disease detection via lab test data.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t="14388" r="23251" b="2899"/>
          <a:stretch/>
        </p:blipFill>
        <p:spPr>
          <a:xfrm>
            <a:off x="6183715" y="2814248"/>
            <a:ext cx="1457112" cy="11050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8011" r="21247" b="13444"/>
          <a:stretch/>
        </p:blipFill>
        <p:spPr>
          <a:xfrm>
            <a:off x="6813187" y="1388347"/>
            <a:ext cx="1077401" cy="112904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t="15858" r="15504" b="16614"/>
          <a:stretch/>
        </p:blipFill>
        <p:spPr>
          <a:xfrm>
            <a:off x="7998178" y="1522040"/>
            <a:ext cx="945657" cy="928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61" grpId="0"/>
      <p:bldP spid="62" grpId="0" animBg="1"/>
      <p:bldP spid="63" grpId="0"/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00263" y="-75726"/>
            <a:ext cx="2633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Dataset: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507206" y="452322"/>
            <a:ext cx="1142892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02748" y="700212"/>
            <a:ext cx="28956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Diabetes Dataset: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9331" y="1113030"/>
            <a:ext cx="8514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Collected an initial dataset for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diabetes from </a:t>
            </a:r>
            <a:r>
              <a:rPr lang="en-US" sz="1200" dirty="0" err="1">
                <a:solidFill>
                  <a:srgbClr val="FF0000"/>
                </a:solidFill>
                <a:latin typeface="Rockwell" panose="02060603020205020403" pitchFamily="18" charset="0"/>
              </a:rPr>
              <a:t>Kaggle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, containing approximately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100,000 records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This dataset served as the foundation for developing and testing our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first predictive model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.</a:t>
            </a:r>
          </a:p>
        </p:txBody>
      </p:sp>
      <p:sp>
        <p:nvSpPr>
          <p:cNvPr id="18" name="Google Shape;544;p31"/>
          <p:cNvSpPr/>
          <p:nvPr/>
        </p:nvSpPr>
        <p:spPr>
          <a:xfrm>
            <a:off x="6649694" y="-1732932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0801" y="2664758"/>
            <a:ext cx="2895600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Pneumonia Dataset: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0027" y="3081990"/>
            <a:ext cx="8514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5,216 training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and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650 test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chest X‑rays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from </a:t>
            </a:r>
            <a:r>
              <a:rPr lang="en-US" sz="1200" dirty="0" err="1">
                <a:solidFill>
                  <a:srgbClr val="FF0000"/>
                </a:solidFill>
                <a:latin typeface="Rockwell" panose="02060603020205020403" pitchFamily="18" charset="0"/>
              </a:rPr>
              <a:t>Kaggle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, expertly labeled to power deep‑learning models for rapid pneumonia detection. </a:t>
            </a:r>
            <a:r>
              <a:rPr lang="en-US" sz="1200" dirty="0" err="1">
                <a:solidFill>
                  <a:srgbClr val="00B050"/>
                </a:solidFill>
                <a:latin typeface="Rockwell" panose="02060603020205020403" pitchFamily="18" charset="0"/>
              </a:rPr>
              <a:t>Link”</a:t>
            </a:r>
            <a:r>
              <a:rPr lang="en-US" sz="1050" dirty="0" err="1">
                <a:solidFill>
                  <a:srgbClr val="1B20E9"/>
                </a:solidFill>
                <a:latin typeface="Rockwell" panose="02060603020205020403" pitchFamily="18" charset="0"/>
              </a:rPr>
              <a:t>https</a:t>
            </a:r>
            <a:r>
              <a:rPr lang="en-US" sz="1050" dirty="0">
                <a:solidFill>
                  <a:srgbClr val="1B20E9"/>
                </a:solidFill>
                <a:latin typeface="Rockwell" panose="02060603020205020403" pitchFamily="18" charset="0"/>
              </a:rPr>
              <a:t>://www.kaggle.com/datasets/</a:t>
            </a:r>
            <a:r>
              <a:rPr lang="en-US" sz="1050" dirty="0" err="1">
                <a:solidFill>
                  <a:srgbClr val="1B20E9"/>
                </a:solidFill>
                <a:latin typeface="Rockwell" panose="02060603020205020403" pitchFamily="18" charset="0"/>
              </a:rPr>
              <a:t>paultimothymooney</a:t>
            </a:r>
            <a:r>
              <a:rPr lang="en-US" sz="1050" dirty="0">
                <a:solidFill>
                  <a:srgbClr val="1B20E9"/>
                </a:solidFill>
                <a:latin typeface="Rockwell" panose="02060603020205020403" pitchFamily="18" charset="0"/>
              </a:rPr>
              <a:t>/chest-</a:t>
            </a:r>
            <a:r>
              <a:rPr lang="en-US" sz="1050" dirty="0" err="1">
                <a:solidFill>
                  <a:srgbClr val="1B20E9"/>
                </a:solidFill>
                <a:latin typeface="Rockwell" panose="02060603020205020403" pitchFamily="18" charset="0"/>
              </a:rPr>
              <a:t>xray</a:t>
            </a:r>
            <a:r>
              <a:rPr lang="en-US" sz="1050" dirty="0">
                <a:solidFill>
                  <a:srgbClr val="1B20E9"/>
                </a:solidFill>
                <a:latin typeface="Rockwell" panose="02060603020205020403" pitchFamily="18" charset="0"/>
              </a:rPr>
              <a:t>-pneumonia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”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5587" y="1719538"/>
            <a:ext cx="2895600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COVID‑19  Disease: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4699" y="2125554"/>
            <a:ext cx="8537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13,989 training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and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100 test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radiographs sourced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from </a:t>
            </a:r>
            <a:r>
              <a:rPr lang="en-US" sz="1200" dirty="0" err="1">
                <a:solidFill>
                  <a:srgbClr val="FF0000"/>
                </a:solidFill>
                <a:latin typeface="Rockwell" panose="02060603020205020403" pitchFamily="18" charset="0"/>
              </a:rPr>
              <a:t>Kaggle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, capturing diverse COVID‑19 presentations to support early and accurate diagnosis. </a:t>
            </a:r>
            <a:r>
              <a:rPr lang="en-US" sz="1200" dirty="0" err="1">
                <a:solidFill>
                  <a:srgbClr val="0060A8"/>
                </a:solidFill>
                <a:latin typeface="Rockwell" panose="02060603020205020403" pitchFamily="18" charset="0"/>
              </a:rPr>
              <a:t>Link</a:t>
            </a:r>
            <a:r>
              <a:rPr lang="en-US" sz="1200" dirty="0" err="1">
                <a:solidFill>
                  <a:srgbClr val="00B050"/>
                </a:solidFill>
                <a:latin typeface="Rockwell" panose="02060603020205020403" pitchFamily="18" charset="0"/>
              </a:rPr>
              <a:t>“</a:t>
            </a:r>
            <a:r>
              <a:rPr lang="en-US" sz="900" dirty="0" err="1">
                <a:solidFill>
                  <a:srgbClr val="1B20E9"/>
                </a:solidFill>
                <a:latin typeface="Rockwell" panose="02060603020205020403" pitchFamily="18" charset="0"/>
              </a:rPr>
              <a:t>https</a:t>
            </a:r>
            <a:r>
              <a:rPr lang="en-US" sz="900" dirty="0">
                <a:solidFill>
                  <a:srgbClr val="1B20E9"/>
                </a:solidFill>
                <a:latin typeface="Rockwell" panose="02060603020205020403" pitchFamily="18" charset="0"/>
              </a:rPr>
              <a:t>://www.kaggle.com/datasets/</a:t>
            </a:r>
            <a:r>
              <a:rPr lang="en-US" sz="900" dirty="0" err="1">
                <a:solidFill>
                  <a:srgbClr val="1B20E9"/>
                </a:solidFill>
                <a:latin typeface="Rockwell" panose="02060603020205020403" pitchFamily="18" charset="0"/>
              </a:rPr>
              <a:t>tawsifurrahman</a:t>
            </a:r>
            <a:r>
              <a:rPr lang="en-US" sz="900" dirty="0">
                <a:solidFill>
                  <a:srgbClr val="1B20E9"/>
                </a:solidFill>
                <a:latin typeface="Rockwell" panose="02060603020205020403" pitchFamily="18" charset="0"/>
              </a:rPr>
              <a:t>/covid19-radiography-database”</a:t>
            </a:r>
            <a:endParaRPr lang="en-US" sz="1200" dirty="0">
              <a:solidFill>
                <a:srgbClr val="1B20E9"/>
              </a:solidFill>
              <a:latin typeface="Rockwell" panose="02060603020205020403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3153" y="3677196"/>
            <a:ext cx="28956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Tuberculosis Disease: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2748" y="4076918"/>
            <a:ext cx="8514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3,500 training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and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700 test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X‑ray images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from </a:t>
            </a:r>
            <a:r>
              <a:rPr lang="en-US" sz="1200" dirty="0" err="1">
                <a:solidFill>
                  <a:srgbClr val="FF0000"/>
                </a:solidFill>
                <a:latin typeface="Rockwell" panose="02060603020205020403" pitchFamily="18" charset="0"/>
              </a:rPr>
              <a:t>Kaggle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, annotated by experts for precise TB screening and model validation. </a:t>
            </a:r>
            <a:r>
              <a:rPr lang="en-US" sz="1200" dirty="0">
                <a:solidFill>
                  <a:srgbClr val="00B050"/>
                </a:solidFill>
                <a:latin typeface="Rockwell" panose="02060603020205020403" pitchFamily="18" charset="0"/>
              </a:rPr>
              <a:t>Link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” </a:t>
            </a:r>
            <a:r>
              <a:rPr lang="en-US" sz="1050" dirty="0">
                <a:solidFill>
                  <a:srgbClr val="1B20E9"/>
                </a:solidFill>
                <a:latin typeface="Rockwell" panose="02060603020205020403" pitchFamily="18" charset="0"/>
              </a:rPr>
              <a:t>https://www.kaggle.com/datasets/</a:t>
            </a:r>
            <a:r>
              <a:rPr lang="en-US" sz="1050" dirty="0" err="1">
                <a:solidFill>
                  <a:srgbClr val="1B20E9"/>
                </a:solidFill>
                <a:latin typeface="Rockwell" panose="02060603020205020403" pitchFamily="18" charset="0"/>
              </a:rPr>
              <a:t>tawsifurrahman</a:t>
            </a:r>
            <a:r>
              <a:rPr lang="en-US" sz="1050" dirty="0">
                <a:solidFill>
                  <a:srgbClr val="1B20E9"/>
                </a:solidFill>
                <a:latin typeface="Rockwell" panose="02060603020205020403" pitchFamily="18" charset="0"/>
              </a:rPr>
              <a:t>/tuberculosis-</a:t>
            </a:r>
            <a:r>
              <a:rPr lang="en-US" sz="1050" dirty="0" err="1">
                <a:solidFill>
                  <a:srgbClr val="1B20E9"/>
                </a:solidFill>
                <a:latin typeface="Rockwell" panose="02060603020205020403" pitchFamily="18" charset="0"/>
              </a:rPr>
              <a:t>tb</a:t>
            </a:r>
            <a:r>
              <a:rPr lang="en-US" sz="1050" dirty="0">
                <a:solidFill>
                  <a:srgbClr val="1B20E9"/>
                </a:solidFill>
                <a:latin typeface="Rockwell" panose="02060603020205020403" pitchFamily="18" charset="0"/>
              </a:rPr>
              <a:t>-chest-</a:t>
            </a:r>
            <a:r>
              <a:rPr lang="en-US" sz="1050" dirty="0" err="1">
                <a:solidFill>
                  <a:srgbClr val="1B20E9"/>
                </a:solidFill>
                <a:latin typeface="Rockwell" panose="02060603020205020403" pitchFamily="18" charset="0"/>
              </a:rPr>
              <a:t>xray</a:t>
            </a:r>
            <a:r>
              <a:rPr lang="en-US" sz="1050" dirty="0">
                <a:solidFill>
                  <a:srgbClr val="1B20E9"/>
                </a:solidFill>
                <a:latin typeface="Rockwell" panose="02060603020205020403" pitchFamily="18" charset="0"/>
              </a:rPr>
              <a:t>-dataset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79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00263" y="69700"/>
            <a:ext cx="2633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Dataset: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490376" y="604894"/>
            <a:ext cx="1142892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99178" y="1681820"/>
            <a:ext cx="2895600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Liver Disease: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1571" y="2075196"/>
            <a:ext cx="85142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Leveraged </a:t>
            </a:r>
            <a:r>
              <a:rPr lang="en-US" sz="1400" dirty="0" err="1">
                <a:solidFill>
                  <a:srgbClr val="FF0000"/>
                </a:solidFill>
                <a:latin typeface="Rockwell" panose="02060603020205020403" pitchFamily="18" charset="0"/>
              </a:rPr>
              <a:t>Kaggle’s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rich liver‑biomarker profiles, delivering high‑quality clinical inputs for accurate disease modeling. </a:t>
            </a:r>
            <a:r>
              <a:rPr lang="en-US" sz="1400" dirty="0">
                <a:solidFill>
                  <a:srgbClr val="00B050"/>
                </a:solidFill>
                <a:latin typeface="Rockwell" panose="02060603020205020403" pitchFamily="18" charset="0"/>
              </a:rPr>
              <a:t>Link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“</a:t>
            </a:r>
            <a:r>
              <a:rPr lang="en-US" sz="800" b="1" dirty="0">
                <a:solidFill>
                  <a:srgbClr val="0000FF"/>
                </a:solidFill>
                <a:latin typeface="Rockwell" panose="02060603020205020403" pitchFamily="18" charset="0"/>
              </a:rPr>
              <a:t>https://www.kaggle.com/datasets/</a:t>
            </a:r>
            <a:r>
              <a:rPr lang="en-US" sz="800" b="1" dirty="0" err="1">
                <a:solidFill>
                  <a:srgbClr val="0000FF"/>
                </a:solidFill>
                <a:latin typeface="Rockwell" panose="02060603020205020403" pitchFamily="18" charset="0"/>
              </a:rPr>
              <a:t>rabieelkharoua</a:t>
            </a:r>
            <a:r>
              <a:rPr lang="en-US" sz="800" b="1" dirty="0">
                <a:solidFill>
                  <a:srgbClr val="0000FF"/>
                </a:solidFill>
                <a:latin typeface="Rockwell" panose="02060603020205020403" pitchFamily="18" charset="0"/>
              </a:rPr>
              <a:t>/predict-liver-disease-1700-records-dataset/data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”</a:t>
            </a:r>
          </a:p>
        </p:txBody>
      </p:sp>
      <p:sp>
        <p:nvSpPr>
          <p:cNvPr id="18" name="Google Shape;544;p31"/>
          <p:cNvSpPr/>
          <p:nvPr/>
        </p:nvSpPr>
        <p:spPr>
          <a:xfrm>
            <a:off x="6649694" y="-1732932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9178" y="778000"/>
            <a:ext cx="2895600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Anemia Disease: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4145" y="1128112"/>
            <a:ext cx="8514272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In collaboration with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local laboratories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, we </a:t>
            </a:r>
            <a:r>
              <a:rPr lang="en-US" sz="1200" dirty="0">
                <a:solidFill>
                  <a:srgbClr val="FF0000"/>
                </a:solidFill>
                <a:latin typeface="Rockwell" panose="02060603020205020403" pitchFamily="18" charset="0"/>
              </a:rPr>
              <a:t>collected data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</a:t>
            </a:r>
            <a:r>
              <a:rPr lang="en-US" sz="1200" dirty="0" err="1">
                <a:solidFill>
                  <a:srgbClr val="0060A8"/>
                </a:solidFill>
                <a:latin typeface="Rockwell" panose="02060603020205020403" pitchFamily="18" charset="0"/>
              </a:rPr>
              <a:t>anonymized</a:t>
            </a: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 CBC cases—bridging the gap where public data fell short.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3568" y="2646705"/>
            <a:ext cx="2895600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Parkinson’s Disease: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4011" y="3068131"/>
            <a:ext cx="8514272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Utilized a diverse </a:t>
            </a:r>
            <a:r>
              <a:rPr lang="en-US" sz="1400" dirty="0" err="1">
                <a:solidFill>
                  <a:srgbClr val="FF0000"/>
                </a:solidFill>
                <a:latin typeface="Rockwell" panose="02060603020205020403" pitchFamily="18" charset="0"/>
              </a:rPr>
              <a:t>Kaggle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set capturing both motor and non‑motor indicators, strengthening our model’s early‑detection capabilities. </a:t>
            </a:r>
            <a:r>
              <a:rPr lang="en-US" sz="1400" dirty="0">
                <a:solidFill>
                  <a:srgbClr val="00B050"/>
                </a:solidFill>
                <a:latin typeface="Rockwell" panose="02060603020205020403" pitchFamily="18" charset="0"/>
              </a:rPr>
              <a:t>Link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” </a:t>
            </a:r>
            <a:r>
              <a:rPr lang="en-US" sz="800" dirty="0">
                <a:solidFill>
                  <a:srgbClr val="0000FF"/>
                </a:solidFill>
                <a:latin typeface="Rockwell" panose="02060603020205020403" pitchFamily="18" charset="0"/>
              </a:rPr>
              <a:t>https://www.kaggle.com/datasets/rabieelkharoua/parkinsons-disease-dataset-analysis/data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9177" y="3718182"/>
            <a:ext cx="33415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Viral Infection Disease: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6211" y="4195708"/>
            <a:ext cx="8514272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Integrated detailed blood test parameters from </a:t>
            </a:r>
            <a:r>
              <a:rPr lang="en-US" sz="1400" dirty="0" err="1">
                <a:solidFill>
                  <a:srgbClr val="FF0000"/>
                </a:solidFill>
                <a:latin typeface="Rockwell" panose="02060603020205020403" pitchFamily="18" charset="0"/>
              </a:rPr>
              <a:t>Kaggle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infection cases, providing robust features for precise viral‑illness prediction. </a:t>
            </a:r>
            <a:r>
              <a:rPr lang="en-US" sz="1400" dirty="0">
                <a:solidFill>
                  <a:srgbClr val="00B050"/>
                </a:solidFill>
                <a:latin typeface="Rockwell" panose="02060603020205020403" pitchFamily="18" charset="0"/>
              </a:rPr>
              <a:t>Link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“</a:t>
            </a:r>
            <a:r>
              <a:rPr lang="en-US" sz="900" dirty="0">
                <a:solidFill>
                  <a:srgbClr val="0000FF"/>
                </a:solidFill>
                <a:latin typeface="Rockwell" panose="02060603020205020403" pitchFamily="18" charset="0"/>
              </a:rPr>
              <a:t>https://www.kaggle.com/datasets/</a:t>
            </a:r>
            <a:r>
              <a:rPr lang="en-US" sz="900" dirty="0" err="1">
                <a:solidFill>
                  <a:srgbClr val="0000FF"/>
                </a:solidFill>
                <a:latin typeface="Rockwell" panose="02060603020205020403" pitchFamily="18" charset="0"/>
              </a:rPr>
              <a:t>brsahan</a:t>
            </a:r>
            <a:r>
              <a:rPr lang="en-US" sz="900" dirty="0">
                <a:solidFill>
                  <a:srgbClr val="0000FF"/>
                </a:solidFill>
                <a:latin typeface="Rockwell" panose="02060603020205020403" pitchFamily="18" charset="0"/>
              </a:rPr>
              <a:t>/viral-infection-study-dataset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996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4777709" y="344241"/>
            <a:ext cx="1352550" cy="561056"/>
          </a:xfrm>
          <a:prstGeom prst="horizont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00263" y="69700"/>
            <a:ext cx="4776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Methodology (ML):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921696" y="683653"/>
            <a:ext cx="2931435" cy="70193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63104" y="855694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Frist  Import libraries: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104" y="1138906"/>
            <a:ext cx="8564594" cy="102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Scikitlearn</a:t>
            </a:r>
            <a:endParaRPr lang="en-US" sz="1400" dirty="0">
              <a:solidFill>
                <a:srgbClr val="0060A8"/>
              </a:solidFill>
              <a:latin typeface="Rockwell" panose="020606030202050204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Pandas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NumPy</a:t>
            </a:r>
            <a:endParaRPr lang="en-US" sz="1400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94160" y="1232336"/>
            <a:ext cx="8564594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Matplotlib</a:t>
            </a:r>
            <a:endParaRPr lang="en-US" sz="1400" dirty="0">
              <a:solidFill>
                <a:srgbClr val="0060A8"/>
              </a:solidFill>
              <a:latin typeface="Rockwell" panose="020606030202050204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Seaborn</a:t>
            </a:r>
            <a:endParaRPr lang="en-US" sz="1400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7761" y="2269283"/>
            <a:ext cx="7021298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import dataset and read Use Pandas, then make show and exploration for data with  analyzing it 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3104" y="3007947"/>
            <a:ext cx="2426498" cy="417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Data Preprocessing: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7203" y="3434294"/>
            <a:ext cx="6951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The dataset was cleaned by removing duplicates and handling missing values .</a:t>
            </a:r>
            <a:b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</a:br>
            <a:endParaRPr lang="en-US" sz="1400" dirty="0">
              <a:solidFill>
                <a:srgbClr val="0060A8"/>
              </a:solidFill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Also converting the data from the Category data format to Numerical data so that the model can be trained 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44" y="1078812"/>
            <a:ext cx="3534269" cy="11431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7761" y="4327525"/>
            <a:ext cx="7565281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In this step, more than one ratio was used, but we discovered that the best ratio for dividing the data is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80%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for training 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20%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for testing .</a:t>
            </a:r>
          </a:p>
        </p:txBody>
      </p:sp>
      <p:sp>
        <p:nvSpPr>
          <p:cNvPr id="17" name="Google Shape;409;p27">
            <a:extLst>
              <a:ext uri="{FF2B5EF4-FFF2-40B4-BE49-F238E27FC236}">
                <a16:creationId xmlns:a16="http://schemas.microsoft.com/office/drawing/2014/main" xmlns="" id="{E4C40336-5246-356A-0D7A-A5F186F771D7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544;p31"/>
          <p:cNvSpPr/>
          <p:nvPr/>
        </p:nvSpPr>
        <p:spPr>
          <a:xfrm>
            <a:off x="6130315" y="-1720864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3660" y="336619"/>
            <a:ext cx="1499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rgbClr val="FF0000"/>
                </a:solidFill>
                <a:latin typeface="Rockwell" panose="02060603020205020403" pitchFamily="18" charset="0"/>
              </a:rPr>
              <a:t>Diapetes</a:t>
            </a:r>
            <a:endParaRPr lang="en-US" sz="1600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2734798" y="190828"/>
            <a:ext cx="3694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Rockwell" panose="02060603020205020403" pitchFamily="18" charset="0"/>
              </a:rPr>
              <a:t>Table of Contents</a:t>
            </a:r>
            <a:endParaRPr sz="32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xmlns="" id="{D7593C10-803D-2F4B-B988-BB6F79626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638" y="1281150"/>
            <a:ext cx="3166106" cy="3539431"/>
          </a:xfrm>
        </p:spPr>
        <p:txBody>
          <a:bodyPr/>
          <a:lstStyle/>
          <a:p>
            <a:pPr marL="0" indent="0" algn="just">
              <a:lnSpc>
                <a:spcPct val="200000"/>
              </a:lnSpc>
            </a:pPr>
            <a:r>
              <a:rPr lang="en-US" sz="1600" dirty="0">
                <a:solidFill>
                  <a:srgbClr val="172D73"/>
                </a:solidFill>
                <a:latin typeface="Rockwell" panose="02060603020205020403" pitchFamily="18" charset="0"/>
              </a:rPr>
              <a:t>1. Introduction</a:t>
            </a:r>
          </a:p>
          <a:p>
            <a:pPr marL="49149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2D73"/>
                </a:solidFill>
                <a:latin typeface="Rockwell" panose="02060603020205020403" pitchFamily="18" charset="0"/>
              </a:rPr>
              <a:t>. Problem Statement</a:t>
            </a:r>
          </a:p>
          <a:p>
            <a:pPr marL="49149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2D73"/>
                </a:solidFill>
                <a:latin typeface="Rockwell" panose="02060603020205020403" pitchFamily="18" charset="0"/>
              </a:rPr>
              <a:t>. Motivation</a:t>
            </a:r>
          </a:p>
          <a:p>
            <a:pPr marL="49149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72D73"/>
                </a:solidFill>
                <a:latin typeface="Rockwell" panose="02060603020205020403" pitchFamily="18" charset="0"/>
              </a:rPr>
              <a:t>. Objectives</a:t>
            </a:r>
          </a:p>
          <a:p>
            <a:pPr marL="0" indent="0" algn="just">
              <a:lnSpc>
                <a:spcPct val="200000"/>
              </a:lnSpc>
            </a:pPr>
            <a:r>
              <a:rPr lang="en-US" sz="1600" dirty="0">
                <a:solidFill>
                  <a:srgbClr val="172D73"/>
                </a:solidFill>
                <a:latin typeface="Rockwell" panose="02060603020205020403" pitchFamily="18" charset="0"/>
              </a:rPr>
              <a:t>2. Related Work</a:t>
            </a:r>
          </a:p>
          <a:p>
            <a:pPr marL="0" indent="0" algn="just">
              <a:lnSpc>
                <a:spcPct val="200000"/>
              </a:lnSpc>
            </a:pPr>
            <a:r>
              <a:rPr lang="en-US" sz="1600" dirty="0">
                <a:solidFill>
                  <a:srgbClr val="172D73"/>
                </a:solidFill>
                <a:latin typeface="Rockwell" panose="02060603020205020403" pitchFamily="18" charset="0"/>
              </a:rPr>
              <a:t>3. Functional Requirements</a:t>
            </a:r>
          </a:p>
          <a:p>
            <a:pPr marL="0" indent="0" algn="just">
              <a:lnSpc>
                <a:spcPct val="200000"/>
              </a:lnSpc>
            </a:pPr>
            <a:r>
              <a:rPr lang="en-US" sz="1600" dirty="0">
                <a:solidFill>
                  <a:srgbClr val="172D73"/>
                </a:solidFill>
                <a:latin typeface="Rockwell" panose="02060603020205020403" pitchFamily="18" charset="0"/>
              </a:rPr>
              <a:t>4.Methodology and Approach</a:t>
            </a:r>
          </a:p>
          <a:p>
            <a:pPr marL="0" indent="0" algn="just">
              <a:lnSpc>
                <a:spcPct val="200000"/>
              </a:lnSpc>
            </a:pPr>
            <a:endParaRPr lang="en-US" sz="1400" b="0" dirty="0">
              <a:solidFill>
                <a:schemeClr val="tx1"/>
              </a:solidFill>
              <a:latin typeface="Cabin" panose="020B0604020202020204" charset="0"/>
              <a:cs typeface="Pompiere" panose="020B0604020202020204" charset="0"/>
              <a:sym typeface="Arial"/>
            </a:endParaRPr>
          </a:p>
          <a:p>
            <a:pPr indent="-457200" algn="just">
              <a:lnSpc>
                <a:spcPct val="200000"/>
              </a:lnSpc>
              <a:buFont typeface="+mj-lt"/>
              <a:buAutoNum type="arabicPeriod"/>
            </a:pPr>
            <a:endParaRPr lang="en-US" sz="1400" b="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  <a:p>
            <a:pPr indent="-457200" algn="just">
              <a:lnSpc>
                <a:spcPct val="200000"/>
              </a:lnSpc>
              <a:buFont typeface="+mj-lt"/>
              <a:buAutoNum type="arabicPeriod"/>
            </a:pPr>
            <a:endParaRPr lang="en-US" sz="1400" b="0" dirty="0"/>
          </a:p>
          <a:p>
            <a:pPr indent="-457200" algn="just">
              <a:lnSpc>
                <a:spcPct val="200000"/>
              </a:lnSpc>
              <a:buFont typeface="+mj-lt"/>
              <a:buAutoNum type="arabicPeriod"/>
            </a:pPr>
            <a:endParaRPr lang="en-US" sz="1400" dirty="0">
              <a:latin typeface="+mj-l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3555570" y="763528"/>
            <a:ext cx="2089207" cy="153275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" name="Google Shape;409;p27">
            <a:extLst>
              <a:ext uri="{FF2B5EF4-FFF2-40B4-BE49-F238E27FC236}">
                <a16:creationId xmlns:a16="http://schemas.microsoft.com/office/drawing/2014/main" xmlns="" id="{06DFA77F-4E2F-9AA4-CB53-5012A2EDCEFA}"/>
              </a:ext>
            </a:extLst>
          </p:cNvPr>
          <p:cNvSpPr/>
          <p:nvPr/>
        </p:nvSpPr>
        <p:spPr>
          <a:xfrm>
            <a:off x="7447267" y="3521531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4B8D9E-1C1E-1D13-D449-E59BC04EEE27}"/>
              </a:ext>
            </a:extLst>
          </p:cNvPr>
          <p:cNvSpPr txBox="1"/>
          <p:nvPr/>
        </p:nvSpPr>
        <p:spPr>
          <a:xfrm>
            <a:off x="4056328" y="1359809"/>
            <a:ext cx="34717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600" b="1" dirty="0">
                <a:solidFill>
                  <a:srgbClr val="002060"/>
                </a:solidFill>
                <a:latin typeface="Rockwell" panose="02060603020205020403" pitchFamily="18" charset="0"/>
              </a:rPr>
              <a:t>5.Tools</a:t>
            </a:r>
          </a:p>
          <a:p>
            <a:pPr algn="just">
              <a:lnSpc>
                <a:spcPct val="200000"/>
              </a:lnSpc>
            </a:pPr>
            <a:r>
              <a:rPr lang="en-US" sz="1600" b="1" dirty="0">
                <a:solidFill>
                  <a:srgbClr val="002060"/>
                </a:solidFill>
                <a:latin typeface="Rockwell" panose="02060603020205020403" pitchFamily="18" charset="0"/>
              </a:rPr>
              <a:t>6. System Architecture</a:t>
            </a:r>
          </a:p>
          <a:p>
            <a:pPr algn="just">
              <a:lnSpc>
                <a:spcPct val="200000"/>
              </a:lnSpc>
            </a:pPr>
            <a:r>
              <a:rPr lang="en-US" sz="1600" b="1" dirty="0">
                <a:solidFill>
                  <a:srgbClr val="002060"/>
                </a:solidFill>
                <a:latin typeface="Rockwell" panose="02060603020205020403" pitchFamily="18" charset="0"/>
              </a:rPr>
              <a:t>7. Project Design</a:t>
            </a:r>
          </a:p>
          <a:p>
            <a:pPr algn="just">
              <a:lnSpc>
                <a:spcPct val="200000"/>
              </a:lnSpc>
            </a:pPr>
            <a:r>
              <a:rPr lang="en-US" sz="1600" b="1" dirty="0">
                <a:solidFill>
                  <a:srgbClr val="002060"/>
                </a:solidFill>
                <a:latin typeface="Rockwell" panose="02060603020205020403" pitchFamily="18" charset="0"/>
              </a:rPr>
              <a:t>8. System Overview</a:t>
            </a:r>
          </a:p>
          <a:p>
            <a:pPr algn="just">
              <a:lnSpc>
                <a:spcPct val="200000"/>
              </a:lnSpc>
            </a:pPr>
            <a:r>
              <a:rPr lang="en-US" sz="1600" b="1" dirty="0">
                <a:solidFill>
                  <a:srgbClr val="002060"/>
                </a:solidFill>
                <a:latin typeface="Rockwell" panose="02060603020205020403" pitchFamily="18" charset="0"/>
              </a:rPr>
              <a:t>9. Challenges </a:t>
            </a:r>
            <a:r>
              <a:rPr lang="en-US" sz="1600" b="1" dirty="0" smtClean="0">
                <a:solidFill>
                  <a:srgbClr val="002060"/>
                </a:solidFill>
                <a:latin typeface="Rockwell" panose="02060603020205020403" pitchFamily="18" charset="0"/>
              </a:rPr>
              <a:t>Faced</a:t>
            </a:r>
            <a:r>
              <a:rPr lang="en-US" sz="1600" b="1" dirty="0" smtClean="0">
                <a:solidFill>
                  <a:srgbClr val="002060"/>
                </a:solidFill>
                <a:latin typeface="Rockwell" panose="02060603020205020403" pitchFamily="18" charset="0"/>
                <a:cs typeface="Arial"/>
                <a:sym typeface="Arial"/>
              </a:rPr>
              <a:t> </a:t>
            </a:r>
            <a:endParaRPr lang="en-US" sz="1600" b="1" dirty="0">
              <a:solidFill>
                <a:srgbClr val="002060"/>
              </a:solidFill>
              <a:latin typeface="Rockwell" panose="02060603020205020403" pitchFamily="18" charset="0"/>
              <a:cs typeface="Arial"/>
              <a:sym typeface="Arial"/>
            </a:endParaRPr>
          </a:p>
          <a:p>
            <a:pPr algn="just">
              <a:lnSpc>
                <a:spcPct val="200000"/>
              </a:lnSpc>
            </a:pPr>
            <a:r>
              <a:rPr lang="en-US" sz="1600" b="1" dirty="0" smtClean="0">
                <a:solidFill>
                  <a:srgbClr val="002060"/>
                </a:solidFill>
                <a:latin typeface="Rockwell" panose="02060603020205020403" pitchFamily="18" charset="0"/>
              </a:rPr>
              <a:t>10.Conclution </a:t>
            </a:r>
            <a:r>
              <a:rPr lang="en-US" sz="1600" b="1" dirty="0">
                <a:solidFill>
                  <a:srgbClr val="002060"/>
                </a:solidFill>
                <a:latin typeface="Rockwell" panose="02060603020205020403" pitchFamily="18" charset="0"/>
              </a:rPr>
              <a:t>and Future Work </a:t>
            </a:r>
          </a:p>
        </p:txBody>
      </p:sp>
      <p:sp>
        <p:nvSpPr>
          <p:cNvPr id="3" name="Rectangle 2"/>
          <p:cNvSpPr/>
          <p:nvPr/>
        </p:nvSpPr>
        <p:spPr>
          <a:xfrm>
            <a:off x="158044" y="1072444"/>
            <a:ext cx="8824930" cy="3843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00263" y="69700"/>
            <a:ext cx="4776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Methodology (ML):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921696" y="683653"/>
            <a:ext cx="2931435" cy="70193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63104" y="764151"/>
            <a:ext cx="8564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Model used: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104" y="1537608"/>
            <a:ext cx="85645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Logistic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Support Vector Machine (SVC)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Decision Tree Classifier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Random Forest Classifier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783" y="1140793"/>
            <a:ext cx="651869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We tested several machine learning algorithms, including: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3104" y="2853797"/>
            <a:ext cx="2135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Accuracy Results: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5248" y="3260274"/>
            <a:ext cx="77910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The initial accuracy of similar datasets in literature was around 94% 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Through our preprocessing, we improved the accuracy to 96% using Random Forest.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5505" y="4263481"/>
            <a:ext cx="7457537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Random Forest Classifier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achieved the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highest accuracy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recall, and F1-score, making it the best choice for our application.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3104" y="3928098"/>
            <a:ext cx="1630575" cy="417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Best Model 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3"/>
          <a:stretch/>
        </p:blipFill>
        <p:spPr>
          <a:xfrm>
            <a:off x="4479615" y="1604422"/>
            <a:ext cx="4503357" cy="1480207"/>
          </a:xfrm>
          <a:prstGeom prst="rect">
            <a:avLst/>
          </a:prstGeom>
        </p:spPr>
      </p:pic>
      <p:sp>
        <p:nvSpPr>
          <p:cNvPr id="17" name="Google Shape;409;p27">
            <a:extLst>
              <a:ext uri="{FF2B5EF4-FFF2-40B4-BE49-F238E27FC236}">
                <a16:creationId xmlns:a16="http://schemas.microsoft.com/office/drawing/2014/main" xmlns="" id="{E4C40336-5246-356A-0D7A-A5F186F771D7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544;p31"/>
          <p:cNvSpPr/>
          <p:nvPr/>
        </p:nvSpPr>
        <p:spPr>
          <a:xfrm>
            <a:off x="5881598" y="-1605208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38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00263" y="69700"/>
            <a:ext cx="4776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Methodology (ML):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921696" y="683653"/>
            <a:ext cx="2931435" cy="70193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7" y="830942"/>
            <a:ext cx="7522233" cy="4189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31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00263" y="69700"/>
            <a:ext cx="66516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Methodology (ML</a:t>
            </a:r>
            <a:r>
              <a:rPr lang="en-US" dirty="0" smtClean="0">
                <a:solidFill>
                  <a:srgbClr val="002060"/>
                </a:solidFill>
              </a:rPr>
              <a:t>):</a:t>
            </a:r>
            <a:r>
              <a:rPr lang="en-US" sz="2400" b="0" dirty="0" smtClean="0">
                <a:solidFill>
                  <a:srgbClr val="002060"/>
                </a:solidFill>
              </a:rPr>
              <a:t>(</a:t>
            </a:r>
            <a:r>
              <a:rPr lang="en-US" sz="2400" b="0" dirty="0">
                <a:solidFill>
                  <a:srgbClr val="002060"/>
                </a:solidFill>
              </a:rPr>
              <a:t>count…..)</a:t>
            </a:r>
            <a:endParaRPr sz="2400" b="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921696" y="683653"/>
            <a:ext cx="2931435" cy="70193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Horizontal Scroll 8"/>
          <p:cNvSpPr/>
          <p:nvPr/>
        </p:nvSpPr>
        <p:spPr>
          <a:xfrm>
            <a:off x="6643705" y="200481"/>
            <a:ext cx="1352550" cy="561056"/>
          </a:xfrm>
          <a:prstGeom prst="horizont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Rectangle 9"/>
          <p:cNvSpPr/>
          <p:nvPr/>
        </p:nvSpPr>
        <p:spPr>
          <a:xfrm>
            <a:off x="6699656" y="192859"/>
            <a:ext cx="1499799" cy="41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0000"/>
                </a:solidFill>
                <a:latin typeface="Rockwell" panose="02060603020205020403" pitchFamily="18" charset="0"/>
              </a:rPr>
              <a:t>Anemia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3104" y="976344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Frist  Data Loading &amp; Structure: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3104" y="1443706"/>
            <a:ext cx="856459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Imported libraries:  pandas, 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numpy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matplotlib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seaborn</a:t>
            </a:r>
            <a:endParaRPr lang="en-US" sz="1400" dirty="0">
              <a:solidFill>
                <a:srgbClr val="0060A8"/>
              </a:solidFill>
              <a:latin typeface="Rockwell" panose="020606030202050204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Loaded dataset (6 columns : Gender,  Hemoglobin,  MCH,  MCHC,  MCV,  Result)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Checked for duplicates and missing values →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0 duplicates 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no nulls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7554" y="2857764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Second  Descriptive Statistics: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7554" y="3234406"/>
            <a:ext cx="856459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Summary statistics (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.describe()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):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Mean Hemoglobin ≈ 13.43 g/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dL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Result (anemia) balanced: ~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44% positive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4"/>
          <a:stretch/>
        </p:blipFill>
        <p:spPr>
          <a:xfrm>
            <a:off x="6413720" y="1089468"/>
            <a:ext cx="2312514" cy="7084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67" y="2155708"/>
            <a:ext cx="2540383" cy="8287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01" y="3046085"/>
            <a:ext cx="3499366" cy="17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00263" y="69700"/>
            <a:ext cx="73978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Methodology (ML):</a:t>
            </a:r>
            <a:r>
              <a:rPr lang="en-US" sz="2400" b="0" dirty="0" smtClean="0">
                <a:solidFill>
                  <a:srgbClr val="002060"/>
                </a:solidFill>
              </a:rPr>
              <a:t>(</a:t>
            </a:r>
            <a:r>
              <a:rPr lang="en-US" sz="2400" b="0" dirty="0">
                <a:solidFill>
                  <a:srgbClr val="002060"/>
                </a:solidFill>
              </a:rPr>
              <a:t>count…..)</a:t>
            </a:r>
            <a:endParaRPr sz="2400" b="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921696" y="683653"/>
            <a:ext cx="2931435" cy="70193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63104" y="842994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Train/Test Split: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104" y="1122035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80 train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/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20 test 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split 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(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random_state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=42)</a:t>
            </a:r>
            <a:endParaRPr lang="en-US" sz="1400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104" y="1431442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Algorithms Compared: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7" y="1833484"/>
            <a:ext cx="5919833" cy="215722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5505" y="4263481"/>
            <a:ext cx="7457537" cy="6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Logistic Regression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achieved the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highest accuracy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recall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and F1-score, making it the best choice for our application.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3104" y="3928098"/>
            <a:ext cx="1630575" cy="417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Best Model 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1232472"/>
            <a:ext cx="4581250" cy="2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8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00263" y="69700"/>
            <a:ext cx="6891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Methodology (ML</a:t>
            </a:r>
            <a:r>
              <a:rPr lang="en-US" dirty="0" smtClean="0">
                <a:solidFill>
                  <a:srgbClr val="002060"/>
                </a:solidFill>
              </a:rPr>
              <a:t>):</a:t>
            </a:r>
            <a:r>
              <a:rPr lang="en-US" sz="2400" b="0" dirty="0" smtClean="0">
                <a:solidFill>
                  <a:srgbClr val="002060"/>
                </a:solidFill>
              </a:rPr>
              <a:t>(</a:t>
            </a:r>
            <a:r>
              <a:rPr lang="en-US" sz="2400" b="0" dirty="0">
                <a:solidFill>
                  <a:srgbClr val="002060"/>
                </a:solidFill>
              </a:rPr>
              <a:t>count…..)</a:t>
            </a:r>
            <a:endParaRPr sz="2400" b="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921696" y="683653"/>
            <a:ext cx="2931435" cy="70193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Horizontal Scroll 8"/>
          <p:cNvSpPr/>
          <p:nvPr/>
        </p:nvSpPr>
        <p:spPr>
          <a:xfrm>
            <a:off x="6520216" y="192859"/>
            <a:ext cx="1442227" cy="561056"/>
          </a:xfrm>
          <a:prstGeom prst="horizont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Rectangle 9"/>
          <p:cNvSpPr/>
          <p:nvPr/>
        </p:nvSpPr>
        <p:spPr>
          <a:xfrm>
            <a:off x="6513444" y="204287"/>
            <a:ext cx="1759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0000"/>
                </a:solidFill>
                <a:latin typeface="Rockwell" panose="02060603020205020403" pitchFamily="18" charset="0"/>
              </a:rPr>
              <a:t>Pneumonia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3104" y="976344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Frist  Data Loading &amp; Preprocessing: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3104" y="1380206"/>
            <a:ext cx="85645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Imported libraries: 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tensorflow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keras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,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numpy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matplotlib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seaborn</a:t>
            </a:r>
            <a:endParaRPr lang="en-US" sz="1400" dirty="0">
              <a:solidFill>
                <a:srgbClr val="0060A8"/>
              </a:solidFill>
              <a:latin typeface="Rockwell" panose="020606030202050204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Loaded chest X‑ray images for PNEUMONIA 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vs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 NORMAL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Checked class balance → applied class weights to counter imbalance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Image augmentation:  rotation,  zoom,  shifts,  horizontal flip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7554" y="2857764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CNN Architecture: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7554" y="3234406"/>
            <a:ext cx="856459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5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Conv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‑blocks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Conv2D →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BatchNorm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→ (Dropout) →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MaxPool</a:t>
            </a:r>
            <a:endParaRPr lang="en-US" sz="1400" dirty="0">
              <a:solidFill>
                <a:srgbClr val="0060A8"/>
              </a:solidFill>
              <a:latin typeface="Rockwell" panose="020606030202050204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Filters: 32 → 64 → 64 → 128 → 256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Dense head: Flatten → Dense(128,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ReLU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) → Dropout(0.2) → Dense(1, sigmoid)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Optimizer: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RMSprop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Loss: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binary_crossentropy</a:t>
            </a:r>
            <a:endParaRPr lang="en-US" sz="1400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3"/>
          <a:stretch/>
        </p:blipFill>
        <p:spPr>
          <a:xfrm>
            <a:off x="4887782" y="2736850"/>
            <a:ext cx="4208693" cy="1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/>
          <p:cNvSpPr txBox="1">
            <a:spLocks noGrp="1"/>
          </p:cNvSpPr>
          <p:nvPr>
            <p:ph type="title"/>
          </p:nvPr>
        </p:nvSpPr>
        <p:spPr>
          <a:xfrm>
            <a:off x="100263" y="69700"/>
            <a:ext cx="65370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Methodology (ML</a:t>
            </a:r>
            <a:r>
              <a:rPr lang="en-US" dirty="0" smtClean="0">
                <a:solidFill>
                  <a:srgbClr val="002060"/>
                </a:solidFill>
              </a:rPr>
              <a:t>):</a:t>
            </a:r>
            <a:r>
              <a:rPr lang="en-US" sz="2400" b="0" dirty="0" smtClean="0">
                <a:solidFill>
                  <a:srgbClr val="002060"/>
                </a:solidFill>
              </a:rPr>
              <a:t>(</a:t>
            </a:r>
            <a:r>
              <a:rPr lang="en-US" sz="2400" b="0" dirty="0">
                <a:solidFill>
                  <a:srgbClr val="002060"/>
                </a:solidFill>
              </a:rPr>
              <a:t>count…..)</a:t>
            </a:r>
            <a:endParaRPr sz="2400" b="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921696" y="683653"/>
            <a:ext cx="2931435" cy="70193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63104" y="842994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Training Performance (12 epochs):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104" y="1122035"/>
            <a:ext cx="85645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Final Train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Accuracy ≈ 96.7%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Final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Validation Accuracy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peaked at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~87.5%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3104" y="1823635"/>
            <a:ext cx="8564594" cy="376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Test Set Evaluation: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3104" y="2170347"/>
            <a:ext cx="85645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Test Accuracy: 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89.42%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Confusion Matrix: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Pneumonia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→ Precision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93%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Recall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90%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 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Normal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 → Precision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84%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Recall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89%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32" y="3502370"/>
            <a:ext cx="2032000" cy="1628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>
          <a:xfrm>
            <a:off x="6637293" y="203199"/>
            <a:ext cx="2506707" cy="2619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"/>
          <a:stretch/>
        </p:blipFill>
        <p:spPr>
          <a:xfrm>
            <a:off x="4036978" y="2200277"/>
            <a:ext cx="2685154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8;p40"/>
          <p:cNvSpPr txBox="1">
            <a:spLocks noGrp="1"/>
          </p:cNvSpPr>
          <p:nvPr>
            <p:ph type="title"/>
          </p:nvPr>
        </p:nvSpPr>
        <p:spPr>
          <a:xfrm>
            <a:off x="1325214" y="235606"/>
            <a:ext cx="74276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Challenges </a:t>
            </a:r>
            <a:r>
              <a:rPr lang="en-US" dirty="0" smtClean="0">
                <a:solidFill>
                  <a:srgbClr val="002060"/>
                </a:solidFill>
              </a:rPr>
              <a:t>Faced and solution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5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1931304" y="819170"/>
            <a:ext cx="6237703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02356" y="1171543"/>
            <a:ext cx="4690533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4A82"/>
                </a:solidFill>
                <a:latin typeface="Rockwell" panose="02060603020205020403" pitchFamily="18" charset="0"/>
              </a:rPr>
              <a:t>Collecting </a:t>
            </a:r>
            <a:r>
              <a:rPr lang="en-US" dirty="0">
                <a:solidFill>
                  <a:srgbClr val="004A82"/>
                </a:solidFill>
                <a:latin typeface="Rockwell" panose="02060603020205020403" pitchFamily="18" charset="0"/>
              </a:rPr>
              <a:t>data for training our models.</a:t>
            </a:r>
            <a:endParaRPr lang="en-US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3965" y="2322555"/>
            <a:ext cx="68073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4A82"/>
                </a:solidFill>
                <a:latin typeface="Rockwell" panose="02060603020205020403" pitchFamily="18" charset="0"/>
              </a:rPr>
              <a:t>Designing </a:t>
            </a:r>
            <a:r>
              <a:rPr lang="en-US" dirty="0">
                <a:solidFill>
                  <a:srgbClr val="004A82"/>
                </a:solidFill>
                <a:latin typeface="Rockwell" panose="02060603020205020403" pitchFamily="18" charset="0"/>
              </a:rPr>
              <a:t>a simple application interface for ease of use.</a:t>
            </a:r>
            <a:endParaRPr lang="en-US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6460" y="3515206"/>
            <a:ext cx="4477764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4A82"/>
                </a:solidFill>
                <a:latin typeface="Rockwell" panose="02060603020205020403" pitchFamily="18" charset="0"/>
              </a:rPr>
              <a:t>Deploying </a:t>
            </a:r>
            <a:r>
              <a:rPr lang="en-US" dirty="0">
                <a:solidFill>
                  <a:srgbClr val="004A82"/>
                </a:solidFill>
                <a:latin typeface="Rockwell" panose="02060603020205020403" pitchFamily="18" charset="0"/>
              </a:rPr>
              <a:t>trained models to a </a:t>
            </a:r>
            <a:r>
              <a:rPr lang="en-US" dirty="0" smtClean="0">
                <a:solidFill>
                  <a:srgbClr val="004A82"/>
                </a:solidFill>
                <a:latin typeface="Rockwell" panose="02060603020205020403" pitchFamily="18" charset="0"/>
              </a:rPr>
              <a:t>server</a:t>
            </a:r>
            <a:r>
              <a:rPr lang="en-US" dirty="0" smtClean="0">
                <a:solidFill>
                  <a:srgbClr val="0060A8"/>
                </a:solidFill>
                <a:latin typeface="Rockwell" panose="02060603020205020403" pitchFamily="18" charset="0"/>
              </a:rPr>
              <a:t>.</a:t>
            </a:r>
            <a:endParaRPr lang="en-US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10" name="Google Shape;409;p27">
            <a:extLst>
              <a:ext uri="{FF2B5EF4-FFF2-40B4-BE49-F238E27FC236}">
                <a16:creationId xmlns:a16="http://schemas.microsoft.com/office/drawing/2014/main" xmlns="" id="{545A2B3D-1D7D-D92D-45FD-7951220B18D6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Google Shape;501;p30">
            <a:extLst>
              <a:ext uri="{FF2B5EF4-FFF2-40B4-BE49-F238E27FC236}">
                <a16:creationId xmlns:a16="http://schemas.microsoft.com/office/drawing/2014/main" xmlns="" id="{339F1818-8A55-EBCF-90CC-19BDEB721F55}"/>
              </a:ext>
            </a:extLst>
          </p:cNvPr>
          <p:cNvSpPr txBox="1">
            <a:spLocks/>
          </p:cNvSpPr>
          <p:nvPr/>
        </p:nvSpPr>
        <p:spPr>
          <a:xfrm>
            <a:off x="138616" y="129477"/>
            <a:ext cx="1131474" cy="734814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9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F8A9BF3-B951-D21A-4858-AB591F292551}"/>
              </a:ext>
            </a:extLst>
          </p:cNvPr>
          <p:cNvSpPr/>
          <p:nvPr/>
        </p:nvSpPr>
        <p:spPr>
          <a:xfrm>
            <a:off x="909985" y="1561722"/>
            <a:ext cx="7754786" cy="87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Solutions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 : 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We searched online for datasets that matched our concept </a:t>
            </a:r>
            <a:r>
              <a:rPr lang="en-US" sz="1600" dirty="0" smtClean="0">
                <a:solidFill>
                  <a:srgbClr val="0060A8"/>
                </a:solidFill>
                <a:latin typeface="Rockwell" panose="02060603020205020403" pitchFamily="18" charset="0"/>
              </a:rPr>
              <a:t>, 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purpose, and also acquired a suitable set from a local laboratory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F8A9BF3-B951-D21A-4858-AB591F292551}"/>
              </a:ext>
            </a:extLst>
          </p:cNvPr>
          <p:cNvSpPr/>
          <p:nvPr/>
        </p:nvSpPr>
        <p:spPr>
          <a:xfrm>
            <a:off x="909985" y="2751543"/>
            <a:ext cx="7754786" cy="832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Solutions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 : </a:t>
            </a:r>
            <a:r>
              <a:rPr lang="en-US" sz="1600" dirty="0" smtClean="0">
                <a:solidFill>
                  <a:srgbClr val="0060A8"/>
                </a:solidFill>
                <a:latin typeface="Rockwell" panose="02060603020205020403" pitchFamily="18" charset="0"/>
              </a:rPr>
              <a:t>We 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researched minimalist UI designs to gain inspiration and adopt straightforward, user‑friendly layouts.</a:t>
            </a:r>
            <a:endParaRPr lang="en-US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F8A9BF3-B951-D21A-4858-AB591F292551}"/>
              </a:ext>
            </a:extLst>
          </p:cNvPr>
          <p:cNvSpPr/>
          <p:nvPr/>
        </p:nvSpPr>
        <p:spPr>
          <a:xfrm>
            <a:off x="865917" y="3969481"/>
            <a:ext cx="7754786" cy="87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Solutions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 : </a:t>
            </a:r>
            <a:r>
              <a:rPr lang="en-US" sz="1600" dirty="0" smtClean="0">
                <a:solidFill>
                  <a:srgbClr val="0060A8"/>
                </a:solidFill>
                <a:latin typeface="Rockwell" panose="02060603020205020403" pitchFamily="18" charset="0"/>
              </a:rPr>
              <a:t>We 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evaluated several hosting services, chose render.com for its features, and successfully deployed our models there</a:t>
            </a: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1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ACBA337-EDBA-B353-F740-34CEAB85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8;p40">
            <a:extLst>
              <a:ext uri="{FF2B5EF4-FFF2-40B4-BE49-F238E27FC236}">
                <a16:creationId xmlns:a16="http://schemas.microsoft.com/office/drawing/2014/main" xmlns="" id="{189DCA5F-797A-F3C6-414D-A7F3042F9F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263" y="69700"/>
            <a:ext cx="65453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Methodology (ML</a:t>
            </a:r>
            <a:r>
              <a:rPr lang="en-US" dirty="0" smtClean="0">
                <a:solidFill>
                  <a:srgbClr val="002060"/>
                </a:solidFill>
              </a:rPr>
              <a:t>):</a:t>
            </a:r>
            <a:r>
              <a:rPr lang="en-US" sz="2400" b="0" dirty="0" smtClean="0">
                <a:solidFill>
                  <a:srgbClr val="002060"/>
                </a:solidFill>
              </a:rPr>
              <a:t>(</a:t>
            </a:r>
            <a:r>
              <a:rPr lang="en-US" sz="2400" b="0" dirty="0">
                <a:solidFill>
                  <a:srgbClr val="002060"/>
                </a:solidFill>
              </a:rPr>
              <a:t>count…..)</a:t>
            </a:r>
            <a:endParaRPr sz="2400" b="0" dirty="0">
              <a:solidFill>
                <a:srgbClr val="002060"/>
              </a:solidFill>
            </a:endParaRPr>
          </a:p>
        </p:txBody>
      </p:sp>
      <p:sp>
        <p:nvSpPr>
          <p:cNvPr id="8" name="Google Shape;521;p30">
            <a:extLst>
              <a:ext uri="{FF2B5EF4-FFF2-40B4-BE49-F238E27FC236}">
                <a16:creationId xmlns:a16="http://schemas.microsoft.com/office/drawing/2014/main" xmlns="" id="{D1A15855-6D91-9801-7928-68DD1C53B188}"/>
              </a:ext>
            </a:extLst>
          </p:cNvPr>
          <p:cNvSpPr/>
          <p:nvPr/>
        </p:nvSpPr>
        <p:spPr>
          <a:xfrm>
            <a:off x="921696" y="683653"/>
            <a:ext cx="2931435" cy="70193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xmlns="" id="{D4F095A1-2F05-4967-DE04-2330D7549D8A}"/>
              </a:ext>
            </a:extLst>
          </p:cNvPr>
          <p:cNvSpPr/>
          <p:nvPr/>
        </p:nvSpPr>
        <p:spPr>
          <a:xfrm>
            <a:off x="6313712" y="221581"/>
            <a:ext cx="1442227" cy="561056"/>
          </a:xfrm>
          <a:prstGeom prst="horizontalScrol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92CEE77-C22E-FFBB-A6C6-4F66D71DB776}"/>
              </a:ext>
            </a:extLst>
          </p:cNvPr>
          <p:cNvSpPr/>
          <p:nvPr/>
        </p:nvSpPr>
        <p:spPr>
          <a:xfrm>
            <a:off x="6306940" y="233009"/>
            <a:ext cx="1759372" cy="41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FF0000"/>
                </a:solidFill>
                <a:latin typeface="Rockwell" panose="02060603020205020403" pitchFamily="18" charset="0"/>
              </a:rPr>
              <a:t>COVID-19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064FD8C-8A16-BC8E-9AB6-6076F90D53DF}"/>
              </a:ext>
            </a:extLst>
          </p:cNvPr>
          <p:cNvSpPr/>
          <p:nvPr/>
        </p:nvSpPr>
        <p:spPr>
          <a:xfrm>
            <a:off x="263104" y="883817"/>
            <a:ext cx="85645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Objective: Automatically classify chest X-rays into COVID-19 and Normal.</a:t>
            </a:r>
          </a:p>
          <a:p>
            <a:pPr algn="just"/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Why it matters: Early detection of COVID-19 is critical.</a:t>
            </a:r>
          </a:p>
          <a:p>
            <a:pPr algn="just"/>
            <a:r>
              <a:rPr lang="ar-EG" sz="1400" dirty="0">
                <a:solidFill>
                  <a:srgbClr val="0060A8"/>
                </a:solidFill>
                <a:latin typeface="Rockwell" panose="02060603020205020403" pitchFamily="18" charset="0"/>
              </a:rPr>
              <a:t> 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Tools Used: Python, TensorFlow,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Keras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, NumPy, Matplotlib</a:t>
            </a:r>
          </a:p>
          <a:p>
            <a:pPr algn="just"/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Dataset: COVID-19 Radiography Database (Kaggle)</a:t>
            </a:r>
          </a:p>
          <a:p>
            <a:pPr algn="just"/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Classes Used: Only 'COVID' and 'Normal'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090B17-3338-4A40-347B-1421EE335EFF}"/>
              </a:ext>
            </a:extLst>
          </p:cNvPr>
          <p:cNvSpPr txBox="1"/>
          <p:nvPr/>
        </p:nvSpPr>
        <p:spPr>
          <a:xfrm>
            <a:off x="350186" y="2123473"/>
            <a:ext cx="4615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Rockwell" panose="02060603020205020403" pitchFamily="18" charset="0"/>
              </a:rPr>
              <a:t>Model Architecture &amp; Results</a:t>
            </a:r>
          </a:p>
        </p:txBody>
      </p:sp>
      <p:pic>
        <p:nvPicPr>
          <p:cNvPr id="16" name="Picture 15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xmlns="" id="{0D289354-1D70-82FD-F9F9-18E929E77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902" y="3260081"/>
            <a:ext cx="4543521" cy="1237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1412B9-3BF1-FD52-0427-A15ED6D7C378}"/>
              </a:ext>
            </a:extLst>
          </p:cNvPr>
          <p:cNvSpPr txBox="1"/>
          <p:nvPr/>
        </p:nvSpPr>
        <p:spPr>
          <a:xfrm>
            <a:off x="263104" y="2474038"/>
            <a:ext cx="68536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Steps:</a:t>
            </a:r>
          </a:p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- Data Preprocessing &amp; Augmentation</a:t>
            </a:r>
          </a:p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- CNN: Conv2D → MaxPooling2D → Dense → Sigmoid</a:t>
            </a:r>
          </a:p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- Training and Validation</a:t>
            </a:r>
          </a:p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Results:</a:t>
            </a:r>
          </a:p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- Accuracy: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89.13%</a:t>
            </a:r>
          </a:p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- Recall : </a:t>
            </a:r>
            <a:r>
              <a:rPr lang="en-US" sz="1400" dirty="0">
                <a:solidFill>
                  <a:srgbClr val="FF0000"/>
                </a:solidFill>
                <a:latin typeface="Rockwell" panose="02060603020205020403" pitchFamily="18" charset="0"/>
              </a:rPr>
              <a:t>100%</a:t>
            </a:r>
          </a:p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Inference Example:</a:t>
            </a:r>
          </a:p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 result = </a:t>
            </a:r>
            <a:r>
              <a:rPr lang="en-US" sz="1400" dirty="0" err="1">
                <a:solidFill>
                  <a:srgbClr val="0060A8"/>
                </a:solidFill>
                <a:latin typeface="Rockwell" panose="02060603020205020403" pitchFamily="18" charset="0"/>
              </a:rPr>
              <a:t>predict_image</a:t>
            </a:r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("xray.jpg")</a:t>
            </a:r>
          </a:p>
          <a:p>
            <a:r>
              <a:rPr lang="en-US" sz="1400" dirty="0">
                <a:solidFill>
                  <a:srgbClr val="0060A8"/>
                </a:solidFill>
                <a:latin typeface="Rockwell" panose="02060603020205020403" pitchFamily="18" charset="0"/>
              </a:rPr>
              <a:t>  print(result)  # Output: COVID / NORMAL</a:t>
            </a:r>
          </a:p>
        </p:txBody>
      </p:sp>
    </p:spTree>
    <p:extLst>
      <p:ext uri="{BB962C8B-B14F-4D97-AF65-F5344CB8AC3E}">
        <p14:creationId xmlns:p14="http://schemas.microsoft.com/office/powerpoint/2010/main" val="100648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8;p40"/>
          <p:cNvSpPr txBox="1">
            <a:spLocks noGrp="1"/>
          </p:cNvSpPr>
          <p:nvPr>
            <p:ph type="title"/>
          </p:nvPr>
        </p:nvSpPr>
        <p:spPr>
          <a:xfrm>
            <a:off x="1325215" y="235606"/>
            <a:ext cx="29914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Conclusion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4" name="Google Shape;501;p30">
            <a:extLst>
              <a:ext uri="{FF2B5EF4-FFF2-40B4-BE49-F238E27FC236}">
                <a16:creationId xmlns:a16="http://schemas.microsoft.com/office/drawing/2014/main" xmlns="" id="{1BA1515C-B6E3-1FF3-B5B9-E138F0EF8113}"/>
              </a:ext>
            </a:extLst>
          </p:cNvPr>
          <p:cNvSpPr txBox="1">
            <a:spLocks/>
          </p:cNvSpPr>
          <p:nvPr/>
        </p:nvSpPr>
        <p:spPr>
          <a:xfrm>
            <a:off x="193740" y="154549"/>
            <a:ext cx="1131474" cy="734814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1</a:t>
            </a:r>
            <a:r>
              <a:rPr lang="ar-EG" sz="6000" dirty="0">
                <a:solidFill>
                  <a:srgbClr val="CAE1FC"/>
                </a:solidFill>
                <a:highlight>
                  <a:srgbClr val="004A82"/>
                </a:highlight>
              </a:rPr>
              <a:t>0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5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1877865" y="795192"/>
            <a:ext cx="1472747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33670" y="1084495"/>
            <a:ext cx="14323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60A8"/>
                </a:solidFill>
                <a:latin typeface="Rockwell" panose="02060603020205020403" pitchFamily="18" charset="0"/>
              </a:rPr>
              <a:t>Impact: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42029" y="1406128"/>
            <a:ext cx="839180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Simplifies healthcare access for remote areas.</a:t>
            </a:r>
          </a:p>
          <a:p>
            <a:endParaRPr lang="en-US" sz="1600" dirty="0">
              <a:solidFill>
                <a:srgbClr val="0060A8"/>
              </a:solidFill>
              <a:latin typeface="Rockwell" panose="02060603020205020403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 Enables early and accurate disease detection, empowering patients to take proactive health measures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26617" y="2694928"/>
            <a:ext cx="19197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60A8"/>
                </a:solidFill>
                <a:latin typeface="Rockwell" panose="02060603020205020403" pitchFamily="18" charset="0"/>
              </a:rPr>
              <a:t>Innovation:</a:t>
            </a:r>
          </a:p>
        </p:txBody>
      </p:sp>
      <p:sp>
        <p:nvSpPr>
          <p:cNvPr id="9" name="Rectangle 8"/>
          <p:cNvSpPr/>
          <p:nvPr/>
        </p:nvSpPr>
        <p:spPr>
          <a:xfrm>
            <a:off x="723178" y="3152625"/>
            <a:ext cx="7868619" cy="1525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Combines ML and user-centric design for effective health solutions.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0060A8"/>
              </a:solidFill>
              <a:latin typeface="Rockwell" panose="02060603020205020403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60A8"/>
                </a:solidFill>
                <a:latin typeface="Rockwell" panose="02060603020205020403" pitchFamily="18" charset="0"/>
              </a:rPr>
              <a:t>Attached Report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: Inspirational PDF showing app-driven healthcare improvements.</a:t>
            </a:r>
          </a:p>
        </p:txBody>
      </p:sp>
      <p:sp>
        <p:nvSpPr>
          <p:cNvPr id="10" name="Google Shape;409;p27">
            <a:extLst>
              <a:ext uri="{FF2B5EF4-FFF2-40B4-BE49-F238E27FC236}">
                <a16:creationId xmlns:a16="http://schemas.microsoft.com/office/drawing/2014/main" xmlns="" id="{545A2B3D-1D7D-D92D-45FD-7951220B18D6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791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8;p40"/>
          <p:cNvSpPr txBox="1">
            <a:spLocks noGrp="1"/>
          </p:cNvSpPr>
          <p:nvPr>
            <p:ph type="title"/>
          </p:nvPr>
        </p:nvSpPr>
        <p:spPr>
          <a:xfrm>
            <a:off x="272792" y="235606"/>
            <a:ext cx="45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Future Work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5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1241191" y="811386"/>
            <a:ext cx="2312891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02356" y="1336796"/>
            <a:ext cx="5813778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4A82"/>
                </a:solidFill>
                <a:latin typeface="Rockwell" panose="02060603020205020403" pitchFamily="18" charset="0"/>
              </a:rPr>
              <a:t>Expand to support more diseases.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356" y="2022291"/>
            <a:ext cx="8528755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4A82"/>
                </a:solidFill>
                <a:latin typeface="Rockwell" panose="02060603020205020403" pitchFamily="18" charset="0"/>
              </a:rPr>
              <a:t>Implementing a medical record system to store and track user health history.</a:t>
            </a:r>
          </a:p>
        </p:txBody>
      </p:sp>
      <p:sp>
        <p:nvSpPr>
          <p:cNvPr id="8" name="Rectangle 7"/>
          <p:cNvSpPr/>
          <p:nvPr/>
        </p:nvSpPr>
        <p:spPr>
          <a:xfrm>
            <a:off x="502356" y="2690369"/>
            <a:ext cx="5796267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4A82"/>
                </a:solidFill>
                <a:latin typeface="Rockwell" panose="02060603020205020403" pitchFamily="18" charset="0"/>
              </a:rPr>
              <a:t>Support multi language to serve different cultures.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502356" y="3358447"/>
            <a:ext cx="4271939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4A82"/>
                </a:solidFill>
                <a:latin typeface="Rockwell" panose="02060603020205020403" pitchFamily="18" charset="0"/>
              </a:rPr>
              <a:t>AI Chat Assistant for health queries.</a:t>
            </a:r>
          </a:p>
        </p:txBody>
      </p:sp>
      <p:sp>
        <p:nvSpPr>
          <p:cNvPr id="10" name="Google Shape;409;p27">
            <a:extLst>
              <a:ext uri="{FF2B5EF4-FFF2-40B4-BE49-F238E27FC236}">
                <a16:creationId xmlns:a16="http://schemas.microsoft.com/office/drawing/2014/main" xmlns="" id="{545A2B3D-1D7D-D92D-45FD-7951220B18D6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579A18F-5BC5-8877-8F8A-6E6F676CE208}"/>
              </a:ext>
            </a:extLst>
          </p:cNvPr>
          <p:cNvSpPr/>
          <p:nvPr/>
        </p:nvSpPr>
        <p:spPr>
          <a:xfrm>
            <a:off x="502355" y="4026525"/>
            <a:ext cx="2262927" cy="457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4A82"/>
                </a:solidFill>
                <a:latin typeface="Rockwell" panose="02060603020205020403" pitchFamily="18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5873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"/>
          <p:cNvSpPr/>
          <p:nvPr/>
        </p:nvSpPr>
        <p:spPr>
          <a:xfrm>
            <a:off x="5126548" y="-1605208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  <p:sp>
        <p:nvSpPr>
          <p:cNvPr id="545" name="Google Shape;545;p31"/>
          <p:cNvSpPr txBox="1">
            <a:spLocks noGrp="1"/>
          </p:cNvSpPr>
          <p:nvPr>
            <p:ph type="title"/>
          </p:nvPr>
        </p:nvSpPr>
        <p:spPr>
          <a:xfrm>
            <a:off x="1490432" y="469191"/>
            <a:ext cx="3964457" cy="761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Rockwell" panose="02060603020205020403" pitchFamily="18" charset="0"/>
              </a:rPr>
              <a:t>Introduction</a:t>
            </a:r>
          </a:p>
        </p:txBody>
      </p:sp>
      <p:sp>
        <p:nvSpPr>
          <p:cNvPr id="548" name="Google Shape;548;p31"/>
          <p:cNvSpPr/>
          <p:nvPr/>
        </p:nvSpPr>
        <p:spPr>
          <a:xfrm>
            <a:off x="-1451703" y="-1434650"/>
            <a:ext cx="2109000" cy="21090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49" name="Google Shape;549;p31"/>
          <p:cNvGrpSpPr/>
          <p:nvPr/>
        </p:nvGrpSpPr>
        <p:grpSpPr>
          <a:xfrm>
            <a:off x="4994756" y="4067200"/>
            <a:ext cx="1060257" cy="1053335"/>
            <a:chOff x="3319375" y="-61950"/>
            <a:chExt cx="1060257" cy="1053335"/>
          </a:xfrm>
          <a:solidFill>
            <a:srgbClr val="004A82"/>
          </a:solidFill>
        </p:grpSpPr>
        <p:sp>
          <p:nvSpPr>
            <p:cNvPr id="550" name="Google Shape;550;p31"/>
            <p:cNvSpPr/>
            <p:nvPr/>
          </p:nvSpPr>
          <p:spPr>
            <a:xfrm>
              <a:off x="3452502" y="53664"/>
              <a:ext cx="749390" cy="776834"/>
            </a:xfrm>
            <a:custGeom>
              <a:avLst/>
              <a:gdLst/>
              <a:ahLst/>
              <a:cxnLst/>
              <a:rect l="l" t="t" r="r" b="b"/>
              <a:pathLst>
                <a:path w="41807" h="43338" extrusionOk="0">
                  <a:moveTo>
                    <a:pt x="40582" y="0"/>
                  </a:moveTo>
                  <a:lnTo>
                    <a:pt x="1" y="42151"/>
                  </a:lnTo>
                  <a:lnTo>
                    <a:pt x="1111" y="43337"/>
                  </a:lnTo>
                  <a:lnTo>
                    <a:pt x="41807" y="1034"/>
                  </a:lnTo>
                  <a:lnTo>
                    <a:pt x="405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3500541" y="98942"/>
              <a:ext cx="749390" cy="777533"/>
            </a:xfrm>
            <a:custGeom>
              <a:avLst/>
              <a:gdLst/>
              <a:ahLst/>
              <a:cxnLst/>
              <a:rect l="l" t="t" r="r" b="b"/>
              <a:pathLst>
                <a:path w="41807" h="43377" extrusionOk="0">
                  <a:moveTo>
                    <a:pt x="40735" y="1"/>
                  </a:moveTo>
                  <a:lnTo>
                    <a:pt x="1" y="42343"/>
                  </a:lnTo>
                  <a:lnTo>
                    <a:pt x="1226" y="43376"/>
                  </a:lnTo>
                  <a:lnTo>
                    <a:pt x="41807" y="1226"/>
                  </a:lnTo>
                  <a:lnTo>
                    <a:pt x="407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3410648" y="13853"/>
              <a:ext cx="737721" cy="763802"/>
            </a:xfrm>
            <a:custGeom>
              <a:avLst/>
              <a:gdLst/>
              <a:ahLst/>
              <a:cxnLst/>
              <a:rect l="l" t="t" r="r" b="b"/>
              <a:pathLst>
                <a:path w="41156" h="42611" extrusionOk="0">
                  <a:moveTo>
                    <a:pt x="39777" y="1"/>
                  </a:moveTo>
                  <a:cubicBezTo>
                    <a:pt x="26531" y="13783"/>
                    <a:pt x="13285" y="27527"/>
                    <a:pt x="1" y="41309"/>
                  </a:cubicBezTo>
                  <a:lnTo>
                    <a:pt x="996" y="42611"/>
                  </a:lnTo>
                  <a:lnTo>
                    <a:pt x="41156" y="881"/>
                  </a:lnTo>
                  <a:lnTo>
                    <a:pt x="397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3554763" y="151784"/>
              <a:ext cx="737022" cy="763802"/>
            </a:xfrm>
            <a:custGeom>
              <a:avLst/>
              <a:gdLst/>
              <a:ahLst/>
              <a:cxnLst/>
              <a:rect l="l" t="t" r="r" b="b"/>
              <a:pathLst>
                <a:path w="41117" h="42611" extrusionOk="0">
                  <a:moveTo>
                    <a:pt x="40160" y="1"/>
                  </a:moveTo>
                  <a:lnTo>
                    <a:pt x="0" y="41730"/>
                  </a:lnTo>
                  <a:lnTo>
                    <a:pt x="1378" y="42611"/>
                  </a:lnTo>
                  <a:lnTo>
                    <a:pt x="41117" y="1341"/>
                  </a:lnTo>
                  <a:lnTo>
                    <a:pt x="4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3374960" y="-16206"/>
              <a:ext cx="712339" cy="734154"/>
            </a:xfrm>
            <a:custGeom>
              <a:avLst/>
              <a:gdLst/>
              <a:ahLst/>
              <a:cxnLst/>
              <a:rect l="l" t="t" r="r" b="b"/>
              <a:pathLst>
                <a:path w="39740" h="40957" extrusionOk="0">
                  <a:moveTo>
                    <a:pt x="38431" y="0"/>
                  </a:moveTo>
                  <a:cubicBezTo>
                    <a:pt x="38103" y="0"/>
                    <a:pt x="37855" y="267"/>
                    <a:pt x="37328" y="835"/>
                  </a:cubicBezTo>
                  <a:cubicBezTo>
                    <a:pt x="25192" y="13393"/>
                    <a:pt x="13094" y="25988"/>
                    <a:pt x="996" y="38583"/>
                  </a:cubicBezTo>
                  <a:cubicBezTo>
                    <a:pt x="1" y="39579"/>
                    <a:pt x="1" y="39579"/>
                    <a:pt x="767" y="40804"/>
                  </a:cubicBezTo>
                  <a:cubicBezTo>
                    <a:pt x="805" y="40842"/>
                    <a:pt x="843" y="40880"/>
                    <a:pt x="920" y="40957"/>
                  </a:cubicBezTo>
                  <a:lnTo>
                    <a:pt x="39739" y="606"/>
                  </a:lnTo>
                  <a:cubicBezTo>
                    <a:pt x="39074" y="210"/>
                    <a:pt x="38721" y="0"/>
                    <a:pt x="3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3615833" y="211491"/>
              <a:ext cx="712322" cy="734728"/>
            </a:xfrm>
            <a:custGeom>
              <a:avLst/>
              <a:gdLst/>
              <a:ahLst/>
              <a:cxnLst/>
              <a:rect l="l" t="t" r="r" b="b"/>
              <a:pathLst>
                <a:path w="39739" h="40989" extrusionOk="0">
                  <a:moveTo>
                    <a:pt x="38820" y="0"/>
                  </a:moveTo>
                  <a:cubicBezTo>
                    <a:pt x="25880" y="13438"/>
                    <a:pt x="12940" y="26876"/>
                    <a:pt x="0" y="40313"/>
                  </a:cubicBezTo>
                  <a:cubicBezTo>
                    <a:pt x="651" y="40759"/>
                    <a:pt x="985" y="40989"/>
                    <a:pt x="1271" y="40989"/>
                  </a:cubicBezTo>
                  <a:cubicBezTo>
                    <a:pt x="1575" y="40989"/>
                    <a:pt x="1823" y="40730"/>
                    <a:pt x="2336" y="40198"/>
                  </a:cubicBezTo>
                  <a:lnTo>
                    <a:pt x="38705" y="2451"/>
                  </a:lnTo>
                  <a:cubicBezTo>
                    <a:pt x="39739" y="1340"/>
                    <a:pt x="39739" y="1340"/>
                    <a:pt x="38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3350941" y="-41856"/>
              <a:ext cx="667742" cy="695311"/>
            </a:xfrm>
            <a:custGeom>
              <a:avLst/>
              <a:gdLst/>
              <a:ahLst/>
              <a:cxnLst/>
              <a:rect l="l" t="t" r="r" b="b"/>
              <a:pathLst>
                <a:path w="37252" h="38790" extrusionOk="0">
                  <a:moveTo>
                    <a:pt x="35917" y="0"/>
                  </a:moveTo>
                  <a:cubicBezTo>
                    <a:pt x="35551" y="0"/>
                    <a:pt x="35296" y="275"/>
                    <a:pt x="34724" y="888"/>
                  </a:cubicBezTo>
                  <a:lnTo>
                    <a:pt x="16042" y="20260"/>
                  </a:lnTo>
                  <a:cubicBezTo>
                    <a:pt x="10797" y="25696"/>
                    <a:pt x="5552" y="31132"/>
                    <a:pt x="345" y="36569"/>
                  </a:cubicBezTo>
                  <a:cubicBezTo>
                    <a:pt x="116" y="36798"/>
                    <a:pt x="1" y="37066"/>
                    <a:pt x="1" y="37411"/>
                  </a:cubicBezTo>
                  <a:cubicBezTo>
                    <a:pt x="77" y="37870"/>
                    <a:pt x="231" y="38330"/>
                    <a:pt x="460" y="38789"/>
                  </a:cubicBezTo>
                  <a:lnTo>
                    <a:pt x="37251" y="505"/>
                  </a:lnTo>
                  <a:cubicBezTo>
                    <a:pt x="36583" y="180"/>
                    <a:pt x="36214" y="0"/>
                    <a:pt x="35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3683086" y="278045"/>
              <a:ext cx="672528" cy="693948"/>
            </a:xfrm>
            <a:custGeom>
              <a:avLst/>
              <a:gdLst/>
              <a:ahLst/>
              <a:cxnLst/>
              <a:rect l="l" t="t" r="r" b="b"/>
              <a:pathLst>
                <a:path w="37519" h="38714" extrusionOk="0">
                  <a:moveTo>
                    <a:pt x="36791" y="1"/>
                  </a:moveTo>
                  <a:lnTo>
                    <a:pt x="0" y="38208"/>
                  </a:lnTo>
                  <a:cubicBezTo>
                    <a:pt x="702" y="38534"/>
                    <a:pt x="1090" y="38713"/>
                    <a:pt x="1401" y="38713"/>
                  </a:cubicBezTo>
                  <a:cubicBezTo>
                    <a:pt x="1784" y="38713"/>
                    <a:pt x="2049" y="38439"/>
                    <a:pt x="2642" y="37825"/>
                  </a:cubicBezTo>
                  <a:cubicBezTo>
                    <a:pt x="13936" y="26072"/>
                    <a:pt x="25229" y="14319"/>
                    <a:pt x="36561" y="2604"/>
                  </a:cubicBezTo>
                  <a:cubicBezTo>
                    <a:pt x="37250" y="1877"/>
                    <a:pt x="37518" y="1264"/>
                    <a:pt x="36982" y="384"/>
                  </a:cubicBezTo>
                  <a:lnTo>
                    <a:pt x="36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3327620" y="-57558"/>
              <a:ext cx="618305" cy="633470"/>
            </a:xfrm>
            <a:custGeom>
              <a:avLst/>
              <a:gdLst/>
              <a:ahLst/>
              <a:cxnLst/>
              <a:rect l="l" t="t" r="r" b="b"/>
              <a:pathLst>
                <a:path w="34494" h="35340" extrusionOk="0">
                  <a:moveTo>
                    <a:pt x="32952" y="1"/>
                  </a:moveTo>
                  <a:cubicBezTo>
                    <a:pt x="32605" y="1"/>
                    <a:pt x="32274" y="101"/>
                    <a:pt x="31929" y="463"/>
                  </a:cubicBezTo>
                  <a:cubicBezTo>
                    <a:pt x="21631" y="11182"/>
                    <a:pt x="11294" y="21940"/>
                    <a:pt x="957" y="32659"/>
                  </a:cubicBezTo>
                  <a:cubicBezTo>
                    <a:pt x="77" y="33578"/>
                    <a:pt x="0" y="33999"/>
                    <a:pt x="613" y="35339"/>
                  </a:cubicBezTo>
                  <a:cubicBezTo>
                    <a:pt x="11868" y="23663"/>
                    <a:pt x="23085" y="11986"/>
                    <a:pt x="34494" y="156"/>
                  </a:cubicBezTo>
                  <a:lnTo>
                    <a:pt x="34494" y="156"/>
                  </a:lnTo>
                  <a:cubicBezTo>
                    <a:pt x="34460" y="158"/>
                    <a:pt x="34426" y="158"/>
                    <a:pt x="34392" y="158"/>
                  </a:cubicBezTo>
                  <a:cubicBezTo>
                    <a:pt x="33847" y="158"/>
                    <a:pt x="33387" y="1"/>
                    <a:pt x="32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3757187" y="352845"/>
              <a:ext cx="615580" cy="634527"/>
            </a:xfrm>
            <a:custGeom>
              <a:avLst/>
              <a:gdLst/>
              <a:ahLst/>
              <a:cxnLst/>
              <a:rect l="l" t="t" r="r" b="b"/>
              <a:pathLst>
                <a:path w="34342" h="35399" extrusionOk="0">
                  <a:moveTo>
                    <a:pt x="33882" y="1"/>
                  </a:moveTo>
                  <a:lnTo>
                    <a:pt x="1" y="35184"/>
                  </a:lnTo>
                  <a:cubicBezTo>
                    <a:pt x="568" y="35184"/>
                    <a:pt x="1055" y="35399"/>
                    <a:pt x="1524" y="35399"/>
                  </a:cubicBezTo>
                  <a:cubicBezTo>
                    <a:pt x="1847" y="35399"/>
                    <a:pt x="2162" y="35297"/>
                    <a:pt x="2489" y="34954"/>
                  </a:cubicBezTo>
                  <a:cubicBezTo>
                    <a:pt x="12788" y="24234"/>
                    <a:pt x="23086" y="13553"/>
                    <a:pt x="33423" y="2872"/>
                  </a:cubicBezTo>
                  <a:cubicBezTo>
                    <a:pt x="34341" y="1915"/>
                    <a:pt x="34341" y="1111"/>
                    <a:pt x="33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3319375" y="-61950"/>
              <a:ext cx="537356" cy="550011"/>
            </a:xfrm>
            <a:custGeom>
              <a:avLst/>
              <a:gdLst/>
              <a:ahLst/>
              <a:cxnLst/>
              <a:rect l="l" t="t" r="r" b="b"/>
              <a:pathLst>
                <a:path w="29978" h="30684" extrusionOk="0">
                  <a:moveTo>
                    <a:pt x="29132" y="1"/>
                  </a:moveTo>
                  <a:cubicBezTo>
                    <a:pt x="28238" y="1"/>
                    <a:pt x="27508" y="238"/>
                    <a:pt x="26800" y="976"/>
                  </a:cubicBezTo>
                  <a:cubicBezTo>
                    <a:pt x="18186" y="9934"/>
                    <a:pt x="9610" y="18892"/>
                    <a:pt x="996" y="27851"/>
                  </a:cubicBezTo>
                  <a:cubicBezTo>
                    <a:pt x="231" y="28578"/>
                    <a:pt x="1" y="29727"/>
                    <a:pt x="499" y="30684"/>
                  </a:cubicBezTo>
                  <a:cubicBezTo>
                    <a:pt x="10299" y="20500"/>
                    <a:pt x="20100" y="10317"/>
                    <a:pt x="29977" y="57"/>
                  </a:cubicBezTo>
                  <a:cubicBezTo>
                    <a:pt x="29679" y="22"/>
                    <a:pt x="29398" y="1"/>
                    <a:pt x="29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3845718" y="439313"/>
              <a:ext cx="533914" cy="552072"/>
            </a:xfrm>
            <a:custGeom>
              <a:avLst/>
              <a:gdLst/>
              <a:ahLst/>
              <a:cxnLst/>
              <a:rect l="l" t="t" r="r" b="b"/>
              <a:pathLst>
                <a:path w="29786" h="30799" extrusionOk="0">
                  <a:moveTo>
                    <a:pt x="29594" y="1"/>
                  </a:moveTo>
                  <a:lnTo>
                    <a:pt x="1" y="30742"/>
                  </a:lnTo>
                  <a:cubicBezTo>
                    <a:pt x="299" y="30778"/>
                    <a:pt x="579" y="30799"/>
                    <a:pt x="846" y="30799"/>
                  </a:cubicBezTo>
                  <a:cubicBezTo>
                    <a:pt x="1741" y="30799"/>
                    <a:pt x="2479" y="30561"/>
                    <a:pt x="3216" y="29824"/>
                  </a:cubicBezTo>
                  <a:cubicBezTo>
                    <a:pt x="11677" y="20904"/>
                    <a:pt x="20176" y="12060"/>
                    <a:pt x="28752" y="3255"/>
                  </a:cubicBezTo>
                  <a:cubicBezTo>
                    <a:pt x="29709" y="2298"/>
                    <a:pt x="29785" y="1341"/>
                    <a:pt x="29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3952083" y="544997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0"/>
                  </a:moveTo>
                  <a:lnTo>
                    <a:pt x="0" y="24196"/>
                  </a:lnTo>
                  <a:cubicBezTo>
                    <a:pt x="1264" y="24043"/>
                    <a:pt x="2489" y="23966"/>
                    <a:pt x="3484" y="22932"/>
                  </a:cubicBezTo>
                  <a:cubicBezTo>
                    <a:pt x="9610" y="16501"/>
                    <a:pt x="15773" y="10069"/>
                    <a:pt x="22014" y="3714"/>
                  </a:cubicBezTo>
                  <a:cubicBezTo>
                    <a:pt x="23047" y="2642"/>
                    <a:pt x="23124" y="1379"/>
                    <a:pt x="23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3333787" y="-49277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1"/>
                  </a:moveTo>
                  <a:lnTo>
                    <a:pt x="23277" y="1"/>
                  </a:lnTo>
                  <a:cubicBezTo>
                    <a:pt x="21937" y="154"/>
                    <a:pt x="20712" y="307"/>
                    <a:pt x="19679" y="1379"/>
                  </a:cubicBezTo>
                  <a:cubicBezTo>
                    <a:pt x="13553" y="7810"/>
                    <a:pt x="7390" y="14242"/>
                    <a:pt x="1188" y="20597"/>
                  </a:cubicBezTo>
                  <a:cubicBezTo>
                    <a:pt x="154" y="21631"/>
                    <a:pt x="116" y="22894"/>
                    <a:pt x="1" y="24196"/>
                  </a:cubicBezTo>
                  <a:lnTo>
                    <a:pt x="23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4094137" y="691854"/>
              <a:ext cx="231967" cy="237452"/>
            </a:xfrm>
            <a:custGeom>
              <a:avLst/>
              <a:gdLst/>
              <a:ahLst/>
              <a:cxnLst/>
              <a:rect l="l" t="t" r="r" b="b"/>
              <a:pathLst>
                <a:path w="12941" h="13247" extrusionOk="0">
                  <a:moveTo>
                    <a:pt x="12787" y="0"/>
                  </a:moveTo>
                  <a:lnTo>
                    <a:pt x="0" y="13246"/>
                  </a:lnTo>
                  <a:cubicBezTo>
                    <a:pt x="5628" y="10413"/>
                    <a:pt x="10184" y="5819"/>
                    <a:pt x="12940" y="153"/>
                  </a:cubicBezTo>
                  <a:lnTo>
                    <a:pt x="12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3377702" y="822"/>
              <a:ext cx="230605" cy="236771"/>
            </a:xfrm>
            <a:custGeom>
              <a:avLst/>
              <a:gdLst/>
              <a:ahLst/>
              <a:cxnLst/>
              <a:rect l="l" t="t" r="r" b="b"/>
              <a:pathLst>
                <a:path w="12865" h="13209" extrusionOk="0">
                  <a:moveTo>
                    <a:pt x="12864" y="0"/>
                  </a:moveTo>
                  <a:lnTo>
                    <a:pt x="12864" y="0"/>
                  </a:lnTo>
                  <a:cubicBezTo>
                    <a:pt x="7237" y="2795"/>
                    <a:pt x="2719" y="7389"/>
                    <a:pt x="1" y="13055"/>
                  </a:cubicBezTo>
                  <a:lnTo>
                    <a:pt x="154" y="13208"/>
                  </a:lnTo>
                  <a:lnTo>
                    <a:pt x="128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8230899" y="4229899"/>
            <a:ext cx="1060257" cy="1053335"/>
            <a:chOff x="7992975" y="4081838"/>
            <a:chExt cx="1060257" cy="1053335"/>
          </a:xfrm>
          <a:solidFill>
            <a:srgbClr val="004A82"/>
          </a:solidFill>
        </p:grpSpPr>
        <p:sp>
          <p:nvSpPr>
            <p:cNvPr id="567" name="Google Shape;567;p31"/>
            <p:cNvSpPr/>
            <p:nvPr/>
          </p:nvSpPr>
          <p:spPr>
            <a:xfrm>
              <a:off x="8126102" y="4197452"/>
              <a:ext cx="749390" cy="776834"/>
            </a:xfrm>
            <a:custGeom>
              <a:avLst/>
              <a:gdLst/>
              <a:ahLst/>
              <a:cxnLst/>
              <a:rect l="l" t="t" r="r" b="b"/>
              <a:pathLst>
                <a:path w="41807" h="43338" extrusionOk="0">
                  <a:moveTo>
                    <a:pt x="40582" y="0"/>
                  </a:moveTo>
                  <a:lnTo>
                    <a:pt x="1" y="42151"/>
                  </a:lnTo>
                  <a:lnTo>
                    <a:pt x="1111" y="43337"/>
                  </a:lnTo>
                  <a:lnTo>
                    <a:pt x="41807" y="1034"/>
                  </a:lnTo>
                  <a:lnTo>
                    <a:pt x="405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174141" y="4242729"/>
              <a:ext cx="749390" cy="777533"/>
            </a:xfrm>
            <a:custGeom>
              <a:avLst/>
              <a:gdLst/>
              <a:ahLst/>
              <a:cxnLst/>
              <a:rect l="l" t="t" r="r" b="b"/>
              <a:pathLst>
                <a:path w="41807" h="43377" extrusionOk="0">
                  <a:moveTo>
                    <a:pt x="40735" y="1"/>
                  </a:moveTo>
                  <a:lnTo>
                    <a:pt x="1" y="42343"/>
                  </a:lnTo>
                  <a:lnTo>
                    <a:pt x="1226" y="43376"/>
                  </a:lnTo>
                  <a:lnTo>
                    <a:pt x="41807" y="1226"/>
                  </a:lnTo>
                  <a:lnTo>
                    <a:pt x="407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8084248" y="4157641"/>
              <a:ext cx="737721" cy="763802"/>
            </a:xfrm>
            <a:custGeom>
              <a:avLst/>
              <a:gdLst/>
              <a:ahLst/>
              <a:cxnLst/>
              <a:rect l="l" t="t" r="r" b="b"/>
              <a:pathLst>
                <a:path w="41156" h="42611" extrusionOk="0">
                  <a:moveTo>
                    <a:pt x="39777" y="1"/>
                  </a:moveTo>
                  <a:cubicBezTo>
                    <a:pt x="26531" y="13783"/>
                    <a:pt x="13285" y="27527"/>
                    <a:pt x="1" y="41309"/>
                  </a:cubicBezTo>
                  <a:lnTo>
                    <a:pt x="996" y="42611"/>
                  </a:lnTo>
                  <a:lnTo>
                    <a:pt x="41156" y="881"/>
                  </a:lnTo>
                  <a:lnTo>
                    <a:pt x="397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8228363" y="4295571"/>
              <a:ext cx="737022" cy="763802"/>
            </a:xfrm>
            <a:custGeom>
              <a:avLst/>
              <a:gdLst/>
              <a:ahLst/>
              <a:cxnLst/>
              <a:rect l="l" t="t" r="r" b="b"/>
              <a:pathLst>
                <a:path w="41117" h="42611" extrusionOk="0">
                  <a:moveTo>
                    <a:pt x="40160" y="1"/>
                  </a:moveTo>
                  <a:lnTo>
                    <a:pt x="0" y="41730"/>
                  </a:lnTo>
                  <a:lnTo>
                    <a:pt x="1378" y="42611"/>
                  </a:lnTo>
                  <a:lnTo>
                    <a:pt x="41117" y="1341"/>
                  </a:lnTo>
                  <a:lnTo>
                    <a:pt x="4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8048560" y="4127581"/>
              <a:ext cx="712340" cy="734154"/>
            </a:xfrm>
            <a:custGeom>
              <a:avLst/>
              <a:gdLst/>
              <a:ahLst/>
              <a:cxnLst/>
              <a:rect l="l" t="t" r="r" b="b"/>
              <a:pathLst>
                <a:path w="39740" h="40957" extrusionOk="0">
                  <a:moveTo>
                    <a:pt x="38431" y="0"/>
                  </a:moveTo>
                  <a:cubicBezTo>
                    <a:pt x="38103" y="0"/>
                    <a:pt x="37855" y="267"/>
                    <a:pt x="37328" y="835"/>
                  </a:cubicBezTo>
                  <a:cubicBezTo>
                    <a:pt x="25192" y="13393"/>
                    <a:pt x="13094" y="25988"/>
                    <a:pt x="996" y="38583"/>
                  </a:cubicBezTo>
                  <a:cubicBezTo>
                    <a:pt x="1" y="39579"/>
                    <a:pt x="1" y="39579"/>
                    <a:pt x="767" y="40804"/>
                  </a:cubicBezTo>
                  <a:cubicBezTo>
                    <a:pt x="805" y="40842"/>
                    <a:pt x="843" y="40880"/>
                    <a:pt x="920" y="40957"/>
                  </a:cubicBezTo>
                  <a:lnTo>
                    <a:pt x="39739" y="606"/>
                  </a:lnTo>
                  <a:cubicBezTo>
                    <a:pt x="39074" y="210"/>
                    <a:pt x="38721" y="0"/>
                    <a:pt x="3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89433" y="4355278"/>
              <a:ext cx="712322" cy="734728"/>
            </a:xfrm>
            <a:custGeom>
              <a:avLst/>
              <a:gdLst/>
              <a:ahLst/>
              <a:cxnLst/>
              <a:rect l="l" t="t" r="r" b="b"/>
              <a:pathLst>
                <a:path w="39739" h="40989" extrusionOk="0">
                  <a:moveTo>
                    <a:pt x="38820" y="0"/>
                  </a:moveTo>
                  <a:cubicBezTo>
                    <a:pt x="25880" y="13438"/>
                    <a:pt x="12940" y="26876"/>
                    <a:pt x="0" y="40313"/>
                  </a:cubicBezTo>
                  <a:cubicBezTo>
                    <a:pt x="651" y="40759"/>
                    <a:pt x="985" y="40989"/>
                    <a:pt x="1271" y="40989"/>
                  </a:cubicBezTo>
                  <a:cubicBezTo>
                    <a:pt x="1575" y="40989"/>
                    <a:pt x="1823" y="40730"/>
                    <a:pt x="2336" y="40198"/>
                  </a:cubicBezTo>
                  <a:lnTo>
                    <a:pt x="38705" y="2451"/>
                  </a:lnTo>
                  <a:cubicBezTo>
                    <a:pt x="39739" y="1340"/>
                    <a:pt x="39739" y="1340"/>
                    <a:pt x="38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024541" y="4101931"/>
              <a:ext cx="667742" cy="695311"/>
            </a:xfrm>
            <a:custGeom>
              <a:avLst/>
              <a:gdLst/>
              <a:ahLst/>
              <a:cxnLst/>
              <a:rect l="l" t="t" r="r" b="b"/>
              <a:pathLst>
                <a:path w="37252" h="38790" extrusionOk="0">
                  <a:moveTo>
                    <a:pt x="35917" y="0"/>
                  </a:moveTo>
                  <a:cubicBezTo>
                    <a:pt x="35551" y="0"/>
                    <a:pt x="35296" y="275"/>
                    <a:pt x="34724" y="888"/>
                  </a:cubicBezTo>
                  <a:lnTo>
                    <a:pt x="16042" y="20260"/>
                  </a:lnTo>
                  <a:cubicBezTo>
                    <a:pt x="10797" y="25696"/>
                    <a:pt x="5552" y="31132"/>
                    <a:pt x="345" y="36569"/>
                  </a:cubicBezTo>
                  <a:cubicBezTo>
                    <a:pt x="116" y="36798"/>
                    <a:pt x="1" y="37066"/>
                    <a:pt x="1" y="37411"/>
                  </a:cubicBezTo>
                  <a:cubicBezTo>
                    <a:pt x="77" y="37870"/>
                    <a:pt x="231" y="38330"/>
                    <a:pt x="460" y="38789"/>
                  </a:cubicBezTo>
                  <a:lnTo>
                    <a:pt x="37251" y="505"/>
                  </a:lnTo>
                  <a:cubicBezTo>
                    <a:pt x="36583" y="180"/>
                    <a:pt x="36214" y="0"/>
                    <a:pt x="35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356686" y="4421833"/>
              <a:ext cx="672528" cy="693948"/>
            </a:xfrm>
            <a:custGeom>
              <a:avLst/>
              <a:gdLst/>
              <a:ahLst/>
              <a:cxnLst/>
              <a:rect l="l" t="t" r="r" b="b"/>
              <a:pathLst>
                <a:path w="37519" h="38714" extrusionOk="0">
                  <a:moveTo>
                    <a:pt x="36791" y="1"/>
                  </a:moveTo>
                  <a:lnTo>
                    <a:pt x="0" y="38208"/>
                  </a:lnTo>
                  <a:cubicBezTo>
                    <a:pt x="702" y="38534"/>
                    <a:pt x="1090" y="38713"/>
                    <a:pt x="1401" y="38713"/>
                  </a:cubicBezTo>
                  <a:cubicBezTo>
                    <a:pt x="1784" y="38713"/>
                    <a:pt x="2049" y="38439"/>
                    <a:pt x="2642" y="37825"/>
                  </a:cubicBezTo>
                  <a:cubicBezTo>
                    <a:pt x="13936" y="26072"/>
                    <a:pt x="25229" y="14319"/>
                    <a:pt x="36561" y="2604"/>
                  </a:cubicBezTo>
                  <a:cubicBezTo>
                    <a:pt x="37250" y="1877"/>
                    <a:pt x="37518" y="1264"/>
                    <a:pt x="36982" y="384"/>
                  </a:cubicBezTo>
                  <a:lnTo>
                    <a:pt x="36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8001220" y="4086229"/>
              <a:ext cx="618305" cy="633470"/>
            </a:xfrm>
            <a:custGeom>
              <a:avLst/>
              <a:gdLst/>
              <a:ahLst/>
              <a:cxnLst/>
              <a:rect l="l" t="t" r="r" b="b"/>
              <a:pathLst>
                <a:path w="34494" h="35340" extrusionOk="0">
                  <a:moveTo>
                    <a:pt x="32952" y="1"/>
                  </a:moveTo>
                  <a:cubicBezTo>
                    <a:pt x="32605" y="1"/>
                    <a:pt x="32274" y="101"/>
                    <a:pt x="31929" y="463"/>
                  </a:cubicBezTo>
                  <a:cubicBezTo>
                    <a:pt x="21631" y="11182"/>
                    <a:pt x="11294" y="21940"/>
                    <a:pt x="957" y="32659"/>
                  </a:cubicBezTo>
                  <a:cubicBezTo>
                    <a:pt x="77" y="33578"/>
                    <a:pt x="0" y="33999"/>
                    <a:pt x="613" y="35339"/>
                  </a:cubicBezTo>
                  <a:cubicBezTo>
                    <a:pt x="11868" y="23663"/>
                    <a:pt x="23085" y="11986"/>
                    <a:pt x="34494" y="156"/>
                  </a:cubicBezTo>
                  <a:lnTo>
                    <a:pt x="34494" y="156"/>
                  </a:lnTo>
                  <a:cubicBezTo>
                    <a:pt x="34460" y="158"/>
                    <a:pt x="34426" y="158"/>
                    <a:pt x="34392" y="158"/>
                  </a:cubicBezTo>
                  <a:cubicBezTo>
                    <a:pt x="33847" y="158"/>
                    <a:pt x="33387" y="1"/>
                    <a:pt x="32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8430787" y="4496632"/>
              <a:ext cx="615580" cy="634527"/>
            </a:xfrm>
            <a:custGeom>
              <a:avLst/>
              <a:gdLst/>
              <a:ahLst/>
              <a:cxnLst/>
              <a:rect l="l" t="t" r="r" b="b"/>
              <a:pathLst>
                <a:path w="34342" h="35399" extrusionOk="0">
                  <a:moveTo>
                    <a:pt x="33882" y="1"/>
                  </a:moveTo>
                  <a:lnTo>
                    <a:pt x="1" y="35184"/>
                  </a:lnTo>
                  <a:cubicBezTo>
                    <a:pt x="568" y="35184"/>
                    <a:pt x="1055" y="35399"/>
                    <a:pt x="1524" y="35399"/>
                  </a:cubicBezTo>
                  <a:cubicBezTo>
                    <a:pt x="1847" y="35399"/>
                    <a:pt x="2162" y="35297"/>
                    <a:pt x="2489" y="34954"/>
                  </a:cubicBezTo>
                  <a:cubicBezTo>
                    <a:pt x="12788" y="24234"/>
                    <a:pt x="23086" y="13553"/>
                    <a:pt x="33423" y="2872"/>
                  </a:cubicBezTo>
                  <a:cubicBezTo>
                    <a:pt x="34341" y="1915"/>
                    <a:pt x="34341" y="1111"/>
                    <a:pt x="33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7992975" y="4081838"/>
              <a:ext cx="537356" cy="550011"/>
            </a:xfrm>
            <a:custGeom>
              <a:avLst/>
              <a:gdLst/>
              <a:ahLst/>
              <a:cxnLst/>
              <a:rect l="l" t="t" r="r" b="b"/>
              <a:pathLst>
                <a:path w="29978" h="30684" extrusionOk="0">
                  <a:moveTo>
                    <a:pt x="29132" y="1"/>
                  </a:moveTo>
                  <a:cubicBezTo>
                    <a:pt x="28238" y="1"/>
                    <a:pt x="27508" y="238"/>
                    <a:pt x="26800" y="976"/>
                  </a:cubicBezTo>
                  <a:cubicBezTo>
                    <a:pt x="18186" y="9934"/>
                    <a:pt x="9610" y="18892"/>
                    <a:pt x="996" y="27851"/>
                  </a:cubicBezTo>
                  <a:cubicBezTo>
                    <a:pt x="231" y="28578"/>
                    <a:pt x="1" y="29727"/>
                    <a:pt x="499" y="30684"/>
                  </a:cubicBezTo>
                  <a:cubicBezTo>
                    <a:pt x="10299" y="20500"/>
                    <a:pt x="20100" y="10317"/>
                    <a:pt x="29977" y="57"/>
                  </a:cubicBezTo>
                  <a:cubicBezTo>
                    <a:pt x="29679" y="22"/>
                    <a:pt x="29398" y="1"/>
                    <a:pt x="29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519318" y="4583101"/>
              <a:ext cx="533914" cy="552072"/>
            </a:xfrm>
            <a:custGeom>
              <a:avLst/>
              <a:gdLst/>
              <a:ahLst/>
              <a:cxnLst/>
              <a:rect l="l" t="t" r="r" b="b"/>
              <a:pathLst>
                <a:path w="29786" h="30799" extrusionOk="0">
                  <a:moveTo>
                    <a:pt x="29594" y="1"/>
                  </a:moveTo>
                  <a:lnTo>
                    <a:pt x="1" y="30742"/>
                  </a:lnTo>
                  <a:cubicBezTo>
                    <a:pt x="299" y="30778"/>
                    <a:pt x="579" y="30799"/>
                    <a:pt x="846" y="30799"/>
                  </a:cubicBezTo>
                  <a:cubicBezTo>
                    <a:pt x="1741" y="30799"/>
                    <a:pt x="2479" y="30561"/>
                    <a:pt x="3216" y="29824"/>
                  </a:cubicBezTo>
                  <a:cubicBezTo>
                    <a:pt x="11677" y="20904"/>
                    <a:pt x="20176" y="12060"/>
                    <a:pt x="28752" y="3255"/>
                  </a:cubicBezTo>
                  <a:cubicBezTo>
                    <a:pt x="29709" y="2298"/>
                    <a:pt x="29785" y="1341"/>
                    <a:pt x="29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8625683" y="4688785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0"/>
                  </a:moveTo>
                  <a:lnTo>
                    <a:pt x="0" y="24196"/>
                  </a:lnTo>
                  <a:cubicBezTo>
                    <a:pt x="1264" y="24043"/>
                    <a:pt x="2489" y="23966"/>
                    <a:pt x="3484" y="22932"/>
                  </a:cubicBezTo>
                  <a:cubicBezTo>
                    <a:pt x="9610" y="16501"/>
                    <a:pt x="15773" y="10069"/>
                    <a:pt x="22014" y="3714"/>
                  </a:cubicBezTo>
                  <a:cubicBezTo>
                    <a:pt x="23047" y="2642"/>
                    <a:pt x="23124" y="1379"/>
                    <a:pt x="23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8007387" y="4094510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1"/>
                  </a:moveTo>
                  <a:lnTo>
                    <a:pt x="23277" y="1"/>
                  </a:lnTo>
                  <a:cubicBezTo>
                    <a:pt x="21937" y="154"/>
                    <a:pt x="20712" y="307"/>
                    <a:pt x="19679" y="1379"/>
                  </a:cubicBezTo>
                  <a:cubicBezTo>
                    <a:pt x="13553" y="7810"/>
                    <a:pt x="7390" y="14242"/>
                    <a:pt x="1188" y="20597"/>
                  </a:cubicBezTo>
                  <a:cubicBezTo>
                    <a:pt x="154" y="21631"/>
                    <a:pt x="116" y="22894"/>
                    <a:pt x="1" y="24196"/>
                  </a:cubicBezTo>
                  <a:lnTo>
                    <a:pt x="23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767737" y="4835641"/>
              <a:ext cx="231967" cy="237452"/>
            </a:xfrm>
            <a:custGeom>
              <a:avLst/>
              <a:gdLst/>
              <a:ahLst/>
              <a:cxnLst/>
              <a:rect l="l" t="t" r="r" b="b"/>
              <a:pathLst>
                <a:path w="12941" h="13247" extrusionOk="0">
                  <a:moveTo>
                    <a:pt x="12787" y="0"/>
                  </a:moveTo>
                  <a:lnTo>
                    <a:pt x="0" y="13246"/>
                  </a:lnTo>
                  <a:cubicBezTo>
                    <a:pt x="5628" y="10413"/>
                    <a:pt x="10184" y="5819"/>
                    <a:pt x="12940" y="153"/>
                  </a:cubicBezTo>
                  <a:lnTo>
                    <a:pt x="12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051302" y="4144610"/>
              <a:ext cx="230605" cy="236771"/>
            </a:xfrm>
            <a:custGeom>
              <a:avLst/>
              <a:gdLst/>
              <a:ahLst/>
              <a:cxnLst/>
              <a:rect l="l" t="t" r="r" b="b"/>
              <a:pathLst>
                <a:path w="12865" h="13209" extrusionOk="0">
                  <a:moveTo>
                    <a:pt x="12864" y="0"/>
                  </a:moveTo>
                  <a:lnTo>
                    <a:pt x="12864" y="0"/>
                  </a:lnTo>
                  <a:cubicBezTo>
                    <a:pt x="7237" y="2795"/>
                    <a:pt x="2719" y="7389"/>
                    <a:pt x="1" y="13055"/>
                  </a:cubicBezTo>
                  <a:lnTo>
                    <a:pt x="154" y="13208"/>
                  </a:lnTo>
                  <a:lnTo>
                    <a:pt x="128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4" name="Google Shape;584;p31"/>
          <p:cNvSpPr/>
          <p:nvPr/>
        </p:nvSpPr>
        <p:spPr>
          <a:xfrm>
            <a:off x="288750" y="674350"/>
            <a:ext cx="239350" cy="222550"/>
          </a:xfrm>
          <a:custGeom>
            <a:avLst/>
            <a:gdLst/>
            <a:ahLst/>
            <a:cxnLst/>
            <a:rect l="l" t="t" r="r" b="b"/>
            <a:pathLst>
              <a:path w="9574" h="8902" extrusionOk="0">
                <a:moveTo>
                  <a:pt x="1848" y="1"/>
                </a:moveTo>
                <a:cubicBezTo>
                  <a:pt x="1008" y="1"/>
                  <a:pt x="1" y="1298"/>
                  <a:pt x="845" y="1931"/>
                </a:cubicBezTo>
                <a:cubicBezTo>
                  <a:pt x="960" y="2084"/>
                  <a:pt x="1113" y="2199"/>
                  <a:pt x="1266" y="2352"/>
                </a:cubicBezTo>
                <a:lnTo>
                  <a:pt x="3448" y="4343"/>
                </a:lnTo>
                <a:cubicBezTo>
                  <a:pt x="2491" y="5300"/>
                  <a:pt x="1687" y="6066"/>
                  <a:pt x="883" y="6870"/>
                </a:cubicBezTo>
                <a:cubicBezTo>
                  <a:pt x="424" y="7329"/>
                  <a:pt x="347" y="8095"/>
                  <a:pt x="730" y="8631"/>
                </a:cubicBezTo>
                <a:cubicBezTo>
                  <a:pt x="962" y="8796"/>
                  <a:pt x="1236" y="8876"/>
                  <a:pt x="1514" y="8876"/>
                </a:cubicBezTo>
                <a:cubicBezTo>
                  <a:pt x="1878" y="8876"/>
                  <a:pt x="2247" y="8739"/>
                  <a:pt x="2529" y="8478"/>
                </a:cubicBezTo>
                <a:cubicBezTo>
                  <a:pt x="2682" y="8325"/>
                  <a:pt x="2797" y="8172"/>
                  <a:pt x="2950" y="8018"/>
                </a:cubicBezTo>
                <a:lnTo>
                  <a:pt x="4941" y="5989"/>
                </a:lnTo>
                <a:cubicBezTo>
                  <a:pt x="5822" y="6946"/>
                  <a:pt x="6626" y="7750"/>
                  <a:pt x="7468" y="8554"/>
                </a:cubicBezTo>
                <a:cubicBezTo>
                  <a:pt x="7721" y="8786"/>
                  <a:pt x="8054" y="8902"/>
                  <a:pt x="8393" y="8902"/>
                </a:cubicBezTo>
                <a:cubicBezTo>
                  <a:pt x="8670" y="8902"/>
                  <a:pt x="8949" y="8824"/>
                  <a:pt x="9191" y="8669"/>
                </a:cubicBezTo>
                <a:cubicBezTo>
                  <a:pt x="9497" y="8133"/>
                  <a:pt x="9459" y="7444"/>
                  <a:pt x="9076" y="6985"/>
                </a:cubicBezTo>
                <a:cubicBezTo>
                  <a:pt x="8961" y="6832"/>
                  <a:pt x="8808" y="6678"/>
                  <a:pt x="8655" y="6525"/>
                </a:cubicBezTo>
                <a:lnTo>
                  <a:pt x="6511" y="4458"/>
                </a:lnTo>
                <a:cubicBezTo>
                  <a:pt x="7391" y="3577"/>
                  <a:pt x="8234" y="2812"/>
                  <a:pt x="9038" y="1970"/>
                </a:cubicBezTo>
                <a:cubicBezTo>
                  <a:pt x="9497" y="1587"/>
                  <a:pt x="9574" y="859"/>
                  <a:pt x="9191" y="323"/>
                </a:cubicBezTo>
                <a:cubicBezTo>
                  <a:pt x="9012" y="115"/>
                  <a:pt x="8579" y="92"/>
                  <a:pt x="8179" y="92"/>
                </a:cubicBezTo>
                <a:cubicBezTo>
                  <a:pt x="8064" y="92"/>
                  <a:pt x="7953" y="94"/>
                  <a:pt x="7851" y="94"/>
                </a:cubicBezTo>
                <a:cubicBezTo>
                  <a:pt x="7621" y="94"/>
                  <a:pt x="7430" y="362"/>
                  <a:pt x="7238" y="553"/>
                </a:cubicBezTo>
                <a:cubicBezTo>
                  <a:pt x="6511" y="1280"/>
                  <a:pt x="5783" y="2008"/>
                  <a:pt x="4941" y="2888"/>
                </a:cubicBezTo>
                <a:cubicBezTo>
                  <a:pt x="4061" y="1970"/>
                  <a:pt x="3295" y="1127"/>
                  <a:pt x="2453" y="323"/>
                </a:cubicBezTo>
                <a:cubicBezTo>
                  <a:pt x="2290" y="95"/>
                  <a:pt x="2075" y="1"/>
                  <a:pt x="184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501;p30">
            <a:extLst>
              <a:ext uri="{FF2B5EF4-FFF2-40B4-BE49-F238E27FC236}">
                <a16:creationId xmlns:a16="http://schemas.microsoft.com/office/drawing/2014/main" xmlns="" id="{27BD4DD1-3AA3-4C7A-0730-61FD35CF69F5}"/>
              </a:ext>
            </a:extLst>
          </p:cNvPr>
          <p:cNvSpPr txBox="1">
            <a:spLocks/>
          </p:cNvSpPr>
          <p:nvPr/>
        </p:nvSpPr>
        <p:spPr>
          <a:xfrm>
            <a:off x="283125" y="415891"/>
            <a:ext cx="1210399" cy="739467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01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2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2032906" y="1108806"/>
            <a:ext cx="166985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43614" y="2221373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Integrates lab test data and radiology   image analysis for precise predictions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     ,generate a report for doctors to help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     reducing check time 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614" y="389767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Aims to make healthcare more accessible and efficient.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614" y="1347992"/>
            <a:ext cx="4572000" cy="8733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60A8"/>
                </a:solidFill>
                <a:latin typeface="Rockwell" panose="02060603020205020403" pitchFamily="18" charset="0"/>
              </a:rPr>
              <a:t>A health monitoring system using ML to assist in diagnosing diseases.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60" y="896899"/>
            <a:ext cx="3562527" cy="35625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58;p40"/>
          <p:cNvSpPr txBox="1">
            <a:spLocks noGrp="1"/>
          </p:cNvSpPr>
          <p:nvPr>
            <p:ph type="title"/>
          </p:nvPr>
        </p:nvSpPr>
        <p:spPr>
          <a:xfrm>
            <a:off x="99985" y="-45166"/>
            <a:ext cx="38297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Reference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4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320762" y="532820"/>
            <a:ext cx="1723977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50250" y="775798"/>
            <a:ext cx="6134950" cy="993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 err="1">
                <a:latin typeface="Rockwell" panose="02060603020205020403" pitchFamily="18" charset="0"/>
              </a:rPr>
              <a:t>Miotto</a:t>
            </a:r>
            <a:r>
              <a:rPr lang="en-US" sz="800" dirty="0">
                <a:latin typeface="Rockwell" panose="02060603020205020403" pitchFamily="18" charset="0"/>
              </a:rPr>
              <a:t>, R., Wang, F., Wang, S., Jiang, X., &amp; Dudley, J. T. (2018).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latin typeface="Rockwell" panose="02060603020205020403" pitchFamily="18" charset="0"/>
              </a:rPr>
              <a:t>Deep learning for healthcare: review, opportunities and challenges.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latin typeface="Rockwell" panose="02060603020205020403" pitchFamily="18" charset="0"/>
              </a:rPr>
              <a:t>Briefings in Bioinformatics, 19(6), 1236–1246.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0060A8"/>
                </a:solidFill>
                <a:latin typeface="Rockwell" panose="02060603020205020403" pitchFamily="18" charset="0"/>
              </a:rPr>
              <a:t>https://doi.org/10.1093/bib/bbx044</a:t>
            </a:r>
          </a:p>
          <a:p>
            <a:pPr>
              <a:lnSpc>
                <a:spcPct val="150000"/>
              </a:lnSpc>
            </a:pPr>
            <a:endParaRPr lang="en-US" sz="800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931" y="1641574"/>
            <a:ext cx="757111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 err="1">
                <a:latin typeface="Rockwell" panose="02060603020205020403" pitchFamily="18" charset="0"/>
              </a:rPr>
              <a:t>Rajpurkar</a:t>
            </a:r>
            <a:r>
              <a:rPr lang="en-US" sz="800" dirty="0">
                <a:latin typeface="Rockwell" panose="02060603020205020403" pitchFamily="18" charset="0"/>
              </a:rPr>
              <a:t>, P., Irvin, J., Zhu, K., Yang, B., Mehta, H., </a:t>
            </a:r>
            <a:r>
              <a:rPr lang="en-US" sz="800" dirty="0" err="1">
                <a:latin typeface="Rockwell" panose="02060603020205020403" pitchFamily="18" charset="0"/>
              </a:rPr>
              <a:t>Duan</a:t>
            </a:r>
            <a:r>
              <a:rPr lang="en-US" sz="800" dirty="0">
                <a:latin typeface="Rockwell" panose="02060603020205020403" pitchFamily="18" charset="0"/>
              </a:rPr>
              <a:t>, T., … &amp; Ng, A. Y. (2017).</a:t>
            </a:r>
          </a:p>
          <a:p>
            <a:pPr>
              <a:lnSpc>
                <a:spcPct val="150000"/>
              </a:lnSpc>
            </a:pPr>
            <a:r>
              <a:rPr lang="en-US" sz="800" dirty="0" err="1">
                <a:latin typeface="Rockwell" panose="02060603020205020403" pitchFamily="18" charset="0"/>
              </a:rPr>
              <a:t>CheXNet</a:t>
            </a:r>
            <a:r>
              <a:rPr lang="en-US" sz="800" dirty="0">
                <a:latin typeface="Rockwell" panose="02060603020205020403" pitchFamily="18" charset="0"/>
              </a:rPr>
              <a:t>: Radiologist-level pneumonia detection on chest x-rays with deep learning.</a:t>
            </a:r>
          </a:p>
          <a:p>
            <a:pPr>
              <a:lnSpc>
                <a:spcPct val="150000"/>
              </a:lnSpc>
            </a:pPr>
            <a:r>
              <a:rPr lang="en-US" sz="800" dirty="0" err="1">
                <a:latin typeface="Rockwell" panose="02060603020205020403" pitchFamily="18" charset="0"/>
              </a:rPr>
              <a:t>arXiv</a:t>
            </a:r>
            <a:r>
              <a:rPr lang="en-US" sz="800" dirty="0">
                <a:latin typeface="Rockwell" panose="02060603020205020403" pitchFamily="18" charset="0"/>
              </a:rPr>
              <a:t> preprint arXiv:1711.05225.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0060A8"/>
                </a:solidFill>
                <a:latin typeface="Rockwell" panose="02060603020205020403" pitchFamily="18" charset="0"/>
              </a:rPr>
              <a:t>Retrieved from https://arxiv.org/abs/1711.05225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8687" y="2527125"/>
            <a:ext cx="6317411" cy="808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 err="1">
                <a:latin typeface="Rockwell" panose="02060603020205020403" pitchFamily="18" charset="0"/>
              </a:rPr>
              <a:t>Kavakiotis</a:t>
            </a:r>
            <a:r>
              <a:rPr lang="en-US" sz="800" dirty="0">
                <a:latin typeface="Rockwell" panose="02060603020205020403" pitchFamily="18" charset="0"/>
              </a:rPr>
              <a:t>, I., </a:t>
            </a:r>
            <a:r>
              <a:rPr lang="en-US" sz="800" dirty="0" err="1">
                <a:latin typeface="Rockwell" panose="02060603020205020403" pitchFamily="18" charset="0"/>
              </a:rPr>
              <a:t>Tsave</a:t>
            </a:r>
            <a:r>
              <a:rPr lang="en-US" sz="800" dirty="0">
                <a:latin typeface="Rockwell" panose="02060603020205020403" pitchFamily="18" charset="0"/>
              </a:rPr>
              <a:t>, O., </a:t>
            </a:r>
            <a:r>
              <a:rPr lang="en-US" sz="800" dirty="0" err="1">
                <a:latin typeface="Rockwell" panose="02060603020205020403" pitchFamily="18" charset="0"/>
              </a:rPr>
              <a:t>Salifoglou</a:t>
            </a:r>
            <a:r>
              <a:rPr lang="en-US" sz="800" dirty="0">
                <a:latin typeface="Rockwell" panose="02060603020205020403" pitchFamily="18" charset="0"/>
              </a:rPr>
              <a:t>, A., </a:t>
            </a:r>
            <a:r>
              <a:rPr lang="en-US" sz="800" dirty="0" err="1">
                <a:latin typeface="Rockwell" panose="02060603020205020403" pitchFamily="18" charset="0"/>
              </a:rPr>
              <a:t>Maglaveras</a:t>
            </a:r>
            <a:r>
              <a:rPr lang="en-US" sz="800" dirty="0">
                <a:latin typeface="Rockwell" panose="02060603020205020403" pitchFamily="18" charset="0"/>
              </a:rPr>
              <a:t>, N., </a:t>
            </a:r>
            <a:r>
              <a:rPr lang="en-US" sz="800" dirty="0" err="1">
                <a:latin typeface="Rockwell" panose="02060603020205020403" pitchFamily="18" charset="0"/>
              </a:rPr>
              <a:t>Vlahavas</a:t>
            </a:r>
            <a:r>
              <a:rPr lang="en-US" sz="800" dirty="0">
                <a:latin typeface="Rockwell" panose="02060603020205020403" pitchFamily="18" charset="0"/>
              </a:rPr>
              <a:t>, I., &amp; </a:t>
            </a:r>
            <a:r>
              <a:rPr lang="en-US" sz="800" dirty="0" err="1">
                <a:latin typeface="Rockwell" panose="02060603020205020403" pitchFamily="18" charset="0"/>
              </a:rPr>
              <a:t>Chouvarda</a:t>
            </a:r>
            <a:r>
              <a:rPr lang="en-US" sz="800" dirty="0">
                <a:latin typeface="Rockwell" panose="02060603020205020403" pitchFamily="18" charset="0"/>
              </a:rPr>
              <a:t>, I. (2017).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latin typeface="Rockwell" panose="02060603020205020403" pitchFamily="18" charset="0"/>
              </a:rPr>
              <a:t>Machine learning and data mining methods in diabetes research.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latin typeface="Rockwell" panose="02060603020205020403" pitchFamily="18" charset="0"/>
              </a:rPr>
              <a:t>Computational and Structural Biotechnology Journal, 15, 104–116.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0060A8"/>
                </a:solidFill>
                <a:latin typeface="Rockwell" panose="02060603020205020403" pitchFamily="18" charset="0"/>
              </a:rPr>
              <a:t>https://doi.org/10.1016/j.csbj.2016.12.005</a:t>
            </a:r>
          </a:p>
        </p:txBody>
      </p:sp>
      <p:sp>
        <p:nvSpPr>
          <p:cNvPr id="8" name="Rectangle 7"/>
          <p:cNvSpPr/>
          <p:nvPr/>
        </p:nvSpPr>
        <p:spPr>
          <a:xfrm>
            <a:off x="308687" y="727535"/>
            <a:ext cx="8195094" cy="880934"/>
          </a:xfrm>
          <a:prstGeom prst="rect">
            <a:avLst/>
          </a:prstGeom>
          <a:noFill/>
          <a:ln>
            <a:solidFill>
              <a:srgbClr val="CAE1FC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100"/>
          </a:p>
        </p:txBody>
      </p:sp>
      <p:sp>
        <p:nvSpPr>
          <p:cNvPr id="9" name="Rectangle 8"/>
          <p:cNvSpPr/>
          <p:nvPr/>
        </p:nvSpPr>
        <p:spPr>
          <a:xfrm>
            <a:off x="301368" y="1658466"/>
            <a:ext cx="8195094" cy="792795"/>
          </a:xfrm>
          <a:prstGeom prst="rect">
            <a:avLst/>
          </a:prstGeom>
          <a:noFill/>
          <a:ln>
            <a:solidFill>
              <a:srgbClr val="CAE1FC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100"/>
          </a:p>
        </p:txBody>
      </p:sp>
      <p:sp>
        <p:nvSpPr>
          <p:cNvPr id="10" name="Rectangle 9"/>
          <p:cNvSpPr/>
          <p:nvPr/>
        </p:nvSpPr>
        <p:spPr>
          <a:xfrm>
            <a:off x="301368" y="2487367"/>
            <a:ext cx="8195094" cy="870602"/>
          </a:xfrm>
          <a:prstGeom prst="rect">
            <a:avLst/>
          </a:prstGeom>
          <a:noFill/>
          <a:ln>
            <a:solidFill>
              <a:srgbClr val="CAE1FC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100"/>
          </a:p>
        </p:txBody>
      </p:sp>
      <p:sp>
        <p:nvSpPr>
          <p:cNvPr id="11" name="Google Shape;409;p27">
            <a:extLst>
              <a:ext uri="{FF2B5EF4-FFF2-40B4-BE49-F238E27FC236}">
                <a16:creationId xmlns:a16="http://schemas.microsoft.com/office/drawing/2014/main" xmlns="" id="{545A2B3D-1D7D-D92D-45FD-7951220B18D6}"/>
              </a:ext>
            </a:extLst>
          </p:cNvPr>
          <p:cNvSpPr/>
          <p:nvPr/>
        </p:nvSpPr>
        <p:spPr>
          <a:xfrm>
            <a:off x="7579272" y="3906992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308687" y="3429981"/>
            <a:ext cx="75711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 err="1" smtClean="0">
                <a:latin typeface="Rockwell" panose="02060603020205020403" pitchFamily="18" charset="0"/>
              </a:rPr>
              <a:t>Topol</a:t>
            </a:r>
            <a:r>
              <a:rPr lang="en-US" sz="800" dirty="0">
                <a:latin typeface="Rockwell" panose="02060603020205020403" pitchFamily="18" charset="0"/>
              </a:rPr>
              <a:t>, E. J. (2019).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latin typeface="Rockwell" panose="02060603020205020403" pitchFamily="18" charset="0"/>
              </a:rPr>
              <a:t>High-performance medicine: the convergence of human and artificial intelligence.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latin typeface="Rockwell" panose="02060603020205020403" pitchFamily="18" charset="0"/>
              </a:rPr>
              <a:t>Nature Medicine, 25 (1), 44–56.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0060A8"/>
                </a:solidFill>
                <a:latin typeface="Rockwell" panose="02060603020205020403" pitchFamily="18" charset="0"/>
              </a:rPr>
              <a:t>https://doi.org/10.1038/s41591-018-0300-7</a:t>
            </a:r>
            <a:endParaRPr lang="en-US" sz="1000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2999" y="4310024"/>
            <a:ext cx="63174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 smtClean="0">
                <a:latin typeface="Rockwell" panose="02060603020205020403" pitchFamily="18" charset="0"/>
              </a:rPr>
              <a:t>Hsu</a:t>
            </a:r>
            <a:r>
              <a:rPr lang="en-US" sz="800" dirty="0">
                <a:latin typeface="Rockwell" panose="02060603020205020403" pitchFamily="18" charset="0"/>
              </a:rPr>
              <a:t>, C. W., Chou, D. L., &amp; Tseng, V. S. (2020).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latin typeface="Rockwell" panose="02060603020205020403" pitchFamily="18" charset="0"/>
              </a:rPr>
              <a:t>A novel framework of building intelligent medical diagnosis systems with multiple chronic diseases.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latin typeface="Rockwell" panose="02060603020205020403" pitchFamily="18" charset="0"/>
              </a:rPr>
              <a:t>IEEE Access, 8 , 123456–123467.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0060A8"/>
                </a:solidFill>
                <a:latin typeface="Rockwell" panose="02060603020205020403" pitchFamily="18" charset="0"/>
              </a:rPr>
              <a:t>https://doi.org/10.1109/ACCESS.2020.2998987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5680" y="3419333"/>
            <a:ext cx="8195094" cy="792795"/>
          </a:xfrm>
          <a:prstGeom prst="rect">
            <a:avLst/>
          </a:prstGeom>
          <a:noFill/>
          <a:ln>
            <a:solidFill>
              <a:srgbClr val="CAE1FC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100"/>
          </a:p>
        </p:txBody>
      </p:sp>
      <p:sp>
        <p:nvSpPr>
          <p:cNvPr id="19" name="Rectangle 18"/>
          <p:cNvSpPr/>
          <p:nvPr/>
        </p:nvSpPr>
        <p:spPr>
          <a:xfrm>
            <a:off x="305680" y="4248234"/>
            <a:ext cx="8195094" cy="870602"/>
          </a:xfrm>
          <a:prstGeom prst="rect">
            <a:avLst/>
          </a:prstGeom>
          <a:noFill/>
          <a:ln>
            <a:solidFill>
              <a:srgbClr val="CAE1FC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100"/>
          </a:p>
        </p:txBody>
      </p:sp>
    </p:spTree>
    <p:extLst>
      <p:ext uri="{BB962C8B-B14F-4D97-AF65-F5344CB8AC3E}">
        <p14:creationId xmlns:p14="http://schemas.microsoft.com/office/powerpoint/2010/main" val="66823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6" grpId="0"/>
      <p:bldP spid="17" grpId="0"/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6815" y="850780"/>
            <a:ext cx="8195094" cy="1947504"/>
          </a:xfrm>
          <a:prstGeom prst="rect">
            <a:avLst/>
          </a:prstGeom>
          <a:noFill/>
          <a:ln>
            <a:solidFill>
              <a:srgbClr val="CAE1FC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Google Shape;858;p40"/>
          <p:cNvSpPr txBox="1">
            <a:spLocks noGrp="1"/>
          </p:cNvSpPr>
          <p:nvPr>
            <p:ph type="title"/>
          </p:nvPr>
        </p:nvSpPr>
        <p:spPr>
          <a:xfrm>
            <a:off x="171595" y="25027"/>
            <a:ext cx="61530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GitHup</a:t>
            </a:r>
            <a:r>
              <a:rPr lang="en-US" dirty="0">
                <a:solidFill>
                  <a:srgbClr val="002060"/>
                </a:solidFill>
              </a:rPr>
              <a:t> Repositories: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5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392372" y="603013"/>
            <a:ext cx="410199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470336" y="1058869"/>
            <a:ext cx="7924094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4A82"/>
                </a:solidFill>
                <a:latin typeface="Rockwell" panose="02060603020205020403" pitchFamily="18" charset="0"/>
              </a:rPr>
              <a:t>Project:  </a:t>
            </a:r>
            <a:r>
              <a:rPr lang="en-US" sz="1600" dirty="0" smtClean="0">
                <a:solidFill>
                  <a:srgbClr val="151AD9"/>
                </a:solidFill>
                <a:latin typeface="Rockwell" panose="02060603020205020403" pitchFamily="18" charset="0"/>
              </a:rPr>
              <a:t>“https</a:t>
            </a:r>
            <a:r>
              <a:rPr lang="en-US" sz="1600" dirty="0">
                <a:solidFill>
                  <a:srgbClr val="151AD9"/>
                </a:solidFill>
                <a:latin typeface="Rockwell" panose="02060603020205020403" pitchFamily="18" charset="0"/>
              </a:rPr>
              <a:t>://github.com/fady103/</a:t>
            </a:r>
            <a:r>
              <a:rPr lang="en-US" sz="1600" dirty="0" err="1">
                <a:solidFill>
                  <a:srgbClr val="151AD9"/>
                </a:solidFill>
                <a:latin typeface="Rockwell" panose="02060603020205020403" pitchFamily="18" charset="0"/>
              </a:rPr>
              <a:t>Graduation_Project_final</a:t>
            </a:r>
            <a:r>
              <a:rPr lang="en-US" sz="1600" dirty="0">
                <a:solidFill>
                  <a:srgbClr val="151AD9"/>
                </a:solidFill>
                <a:latin typeface="Rockwell" panose="02060603020205020403" pitchFamily="18" charset="0"/>
              </a:rPr>
              <a:t>”</a:t>
            </a:r>
            <a:r>
              <a:rPr lang="en-US" dirty="0" smtClean="0">
                <a:solidFill>
                  <a:srgbClr val="004A82"/>
                </a:solidFill>
                <a:latin typeface="Rockwell" panose="02060603020205020403" pitchFamily="18" charset="0"/>
              </a:rPr>
              <a:t> </a:t>
            </a:r>
            <a:endParaRPr lang="en-US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BEB2317-0477-556B-BD06-945E03A65F9C}"/>
              </a:ext>
            </a:extLst>
          </p:cNvPr>
          <p:cNvSpPr/>
          <p:nvPr/>
        </p:nvSpPr>
        <p:spPr>
          <a:xfrm>
            <a:off x="470335" y="1711371"/>
            <a:ext cx="819443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4A82"/>
                </a:solidFill>
                <a:latin typeface="Rockwell" panose="02060603020205020403" pitchFamily="18" charset="0"/>
              </a:rPr>
              <a:t>Deployment: </a:t>
            </a:r>
            <a:r>
              <a:rPr lang="en-US" sz="1600" dirty="0" smtClean="0">
                <a:solidFill>
                  <a:srgbClr val="151AD9"/>
                </a:solidFill>
                <a:latin typeface="Rockwell" panose="02060603020205020403" pitchFamily="18" charset="0"/>
              </a:rPr>
              <a:t>“https</a:t>
            </a:r>
            <a:r>
              <a:rPr lang="en-US" sz="1600" dirty="0">
                <a:solidFill>
                  <a:srgbClr val="151AD9"/>
                </a:solidFill>
                <a:latin typeface="Rockwell" panose="02060603020205020403" pitchFamily="18" charset="0"/>
              </a:rPr>
              <a:t>://github.com/fady103/medical-diagnosis-</a:t>
            </a:r>
            <a:r>
              <a:rPr lang="en-US" sz="1600" dirty="0" err="1">
                <a:solidFill>
                  <a:srgbClr val="151AD9"/>
                </a:solidFill>
                <a:latin typeface="Rockwell" panose="02060603020205020403" pitchFamily="18" charset="0"/>
              </a:rPr>
              <a:t>api</a:t>
            </a:r>
            <a:r>
              <a:rPr lang="en-US" sz="1600" dirty="0">
                <a:solidFill>
                  <a:srgbClr val="151AD9"/>
                </a:solidFill>
                <a:latin typeface="Rockwell" panose="02060603020205020403" pitchFamily="18" charset="0"/>
              </a:rPr>
              <a:t>”</a:t>
            </a:r>
            <a:r>
              <a:rPr lang="en-US" dirty="0" smtClean="0">
                <a:solidFill>
                  <a:srgbClr val="004A82"/>
                </a:solidFill>
                <a:latin typeface="Rockwell" panose="02060603020205020403" pitchFamily="18" charset="0"/>
              </a:rPr>
              <a:t> </a:t>
            </a:r>
            <a:endParaRPr lang="en-US" dirty="0">
              <a:solidFill>
                <a:srgbClr val="0060A8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3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1;p47"/>
          <p:cNvSpPr txBox="1">
            <a:spLocks noGrp="1"/>
          </p:cNvSpPr>
          <p:nvPr>
            <p:ph type="title"/>
          </p:nvPr>
        </p:nvSpPr>
        <p:spPr>
          <a:xfrm>
            <a:off x="1671483" y="1269550"/>
            <a:ext cx="5966316" cy="1725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0" dirty="0"/>
              <a:t>              </a:t>
            </a:r>
            <a:r>
              <a:rPr lang="en" sz="4000" i="1" dirty="0">
                <a:solidFill>
                  <a:srgbClr val="172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br>
              <a:rPr lang="en" sz="4000" i="1" dirty="0">
                <a:solidFill>
                  <a:srgbClr val="172D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3200" b="0" dirty="0"/>
              <a:t/>
            </a:r>
            <a:br>
              <a:rPr lang="en" sz="3200" b="0" dirty="0"/>
            </a:br>
            <a:r>
              <a:rPr lang="en" sz="3200" b="0" dirty="0">
                <a:solidFill>
                  <a:srgbClr val="172D73"/>
                </a:solidFill>
              </a:rPr>
              <a:t>  </a:t>
            </a:r>
            <a:r>
              <a:rPr lang="en-US" sz="2800" b="0" dirty="0">
                <a:solidFill>
                  <a:srgbClr val="172D73"/>
                </a:solidFill>
              </a:rPr>
              <a:t>FOR YOUR ATTENTION!</a:t>
            </a:r>
            <a:r>
              <a:rPr lang="en-US" sz="3200" b="0" dirty="0">
                <a:solidFill>
                  <a:srgbClr val="172D73"/>
                </a:solidFill>
              </a:rPr>
              <a:t/>
            </a:r>
            <a:br>
              <a:rPr lang="en-US" sz="3200" b="0" dirty="0">
                <a:solidFill>
                  <a:srgbClr val="172D73"/>
                </a:solidFill>
              </a:rPr>
            </a:br>
            <a:endParaRPr sz="3200" b="0" dirty="0">
              <a:solidFill>
                <a:srgbClr val="172D73"/>
              </a:solidFill>
            </a:endParaRPr>
          </a:p>
        </p:txBody>
      </p:sp>
      <p:sp>
        <p:nvSpPr>
          <p:cNvPr id="4" name="Google Shape;1093;p47"/>
          <p:cNvSpPr/>
          <p:nvPr/>
        </p:nvSpPr>
        <p:spPr>
          <a:xfrm>
            <a:off x="2970838" y="3110282"/>
            <a:ext cx="2188989" cy="276555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680;p34">
            <a:extLst>
              <a:ext uri="{FF2B5EF4-FFF2-40B4-BE49-F238E27FC236}">
                <a16:creationId xmlns:a16="http://schemas.microsoft.com/office/drawing/2014/main" xmlns="" id="{C1D9368C-778D-B562-D9C6-DFF60462216D}"/>
              </a:ext>
            </a:extLst>
          </p:cNvPr>
          <p:cNvGrpSpPr/>
          <p:nvPr/>
        </p:nvGrpSpPr>
        <p:grpSpPr>
          <a:xfrm>
            <a:off x="8084487" y="4092328"/>
            <a:ext cx="1250467" cy="1242304"/>
            <a:chOff x="7992975" y="4081838"/>
            <a:chExt cx="1060257" cy="1053335"/>
          </a:xfrm>
          <a:solidFill>
            <a:srgbClr val="002060"/>
          </a:solidFill>
        </p:grpSpPr>
        <p:sp>
          <p:nvSpPr>
            <p:cNvPr id="6" name="Google Shape;681;p34">
              <a:extLst>
                <a:ext uri="{FF2B5EF4-FFF2-40B4-BE49-F238E27FC236}">
                  <a16:creationId xmlns:a16="http://schemas.microsoft.com/office/drawing/2014/main" xmlns="" id="{9010D0D9-A09B-907A-33CB-D38276E80175}"/>
                </a:ext>
              </a:extLst>
            </p:cNvPr>
            <p:cNvSpPr/>
            <p:nvPr/>
          </p:nvSpPr>
          <p:spPr>
            <a:xfrm>
              <a:off x="8126102" y="4197452"/>
              <a:ext cx="749390" cy="776834"/>
            </a:xfrm>
            <a:custGeom>
              <a:avLst/>
              <a:gdLst/>
              <a:ahLst/>
              <a:cxnLst/>
              <a:rect l="l" t="t" r="r" b="b"/>
              <a:pathLst>
                <a:path w="41807" h="43338" extrusionOk="0">
                  <a:moveTo>
                    <a:pt x="40582" y="0"/>
                  </a:moveTo>
                  <a:lnTo>
                    <a:pt x="1" y="42151"/>
                  </a:lnTo>
                  <a:lnTo>
                    <a:pt x="1111" y="43337"/>
                  </a:lnTo>
                  <a:lnTo>
                    <a:pt x="41807" y="1034"/>
                  </a:lnTo>
                  <a:lnTo>
                    <a:pt x="405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682;p34">
              <a:extLst>
                <a:ext uri="{FF2B5EF4-FFF2-40B4-BE49-F238E27FC236}">
                  <a16:creationId xmlns:a16="http://schemas.microsoft.com/office/drawing/2014/main" xmlns="" id="{7E07CB87-C984-5E2F-1291-67E64487856C}"/>
                </a:ext>
              </a:extLst>
            </p:cNvPr>
            <p:cNvSpPr/>
            <p:nvPr/>
          </p:nvSpPr>
          <p:spPr>
            <a:xfrm>
              <a:off x="8174141" y="4242729"/>
              <a:ext cx="749390" cy="777533"/>
            </a:xfrm>
            <a:custGeom>
              <a:avLst/>
              <a:gdLst/>
              <a:ahLst/>
              <a:cxnLst/>
              <a:rect l="l" t="t" r="r" b="b"/>
              <a:pathLst>
                <a:path w="41807" h="43377" extrusionOk="0">
                  <a:moveTo>
                    <a:pt x="40735" y="1"/>
                  </a:moveTo>
                  <a:lnTo>
                    <a:pt x="1" y="42343"/>
                  </a:lnTo>
                  <a:lnTo>
                    <a:pt x="1226" y="43376"/>
                  </a:lnTo>
                  <a:lnTo>
                    <a:pt x="41807" y="1226"/>
                  </a:lnTo>
                  <a:lnTo>
                    <a:pt x="407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683;p34">
              <a:extLst>
                <a:ext uri="{FF2B5EF4-FFF2-40B4-BE49-F238E27FC236}">
                  <a16:creationId xmlns:a16="http://schemas.microsoft.com/office/drawing/2014/main" xmlns="" id="{2AC460A6-1F90-B9EE-F588-65EB2354562B}"/>
                </a:ext>
              </a:extLst>
            </p:cNvPr>
            <p:cNvSpPr/>
            <p:nvPr/>
          </p:nvSpPr>
          <p:spPr>
            <a:xfrm>
              <a:off x="8084248" y="4157641"/>
              <a:ext cx="737721" cy="763802"/>
            </a:xfrm>
            <a:custGeom>
              <a:avLst/>
              <a:gdLst/>
              <a:ahLst/>
              <a:cxnLst/>
              <a:rect l="l" t="t" r="r" b="b"/>
              <a:pathLst>
                <a:path w="41156" h="42611" extrusionOk="0">
                  <a:moveTo>
                    <a:pt x="39777" y="1"/>
                  </a:moveTo>
                  <a:cubicBezTo>
                    <a:pt x="26531" y="13783"/>
                    <a:pt x="13285" y="27527"/>
                    <a:pt x="1" y="41309"/>
                  </a:cubicBezTo>
                  <a:lnTo>
                    <a:pt x="996" y="42611"/>
                  </a:lnTo>
                  <a:lnTo>
                    <a:pt x="41156" y="881"/>
                  </a:lnTo>
                  <a:lnTo>
                    <a:pt x="397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684;p34">
              <a:extLst>
                <a:ext uri="{FF2B5EF4-FFF2-40B4-BE49-F238E27FC236}">
                  <a16:creationId xmlns:a16="http://schemas.microsoft.com/office/drawing/2014/main" xmlns="" id="{74EC41A8-BE8A-E326-1EF7-BEEE60F7321B}"/>
                </a:ext>
              </a:extLst>
            </p:cNvPr>
            <p:cNvSpPr/>
            <p:nvPr/>
          </p:nvSpPr>
          <p:spPr>
            <a:xfrm>
              <a:off x="8228363" y="4295571"/>
              <a:ext cx="737022" cy="763802"/>
            </a:xfrm>
            <a:custGeom>
              <a:avLst/>
              <a:gdLst/>
              <a:ahLst/>
              <a:cxnLst/>
              <a:rect l="l" t="t" r="r" b="b"/>
              <a:pathLst>
                <a:path w="41117" h="42611" extrusionOk="0">
                  <a:moveTo>
                    <a:pt x="40160" y="1"/>
                  </a:moveTo>
                  <a:lnTo>
                    <a:pt x="0" y="41730"/>
                  </a:lnTo>
                  <a:lnTo>
                    <a:pt x="1378" y="42611"/>
                  </a:lnTo>
                  <a:lnTo>
                    <a:pt x="41117" y="1341"/>
                  </a:lnTo>
                  <a:lnTo>
                    <a:pt x="4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685;p34">
              <a:extLst>
                <a:ext uri="{FF2B5EF4-FFF2-40B4-BE49-F238E27FC236}">
                  <a16:creationId xmlns:a16="http://schemas.microsoft.com/office/drawing/2014/main" xmlns="" id="{E3439F85-8EC2-143C-2069-3A8D7BF8ED7A}"/>
                </a:ext>
              </a:extLst>
            </p:cNvPr>
            <p:cNvSpPr/>
            <p:nvPr/>
          </p:nvSpPr>
          <p:spPr>
            <a:xfrm>
              <a:off x="8048560" y="4127581"/>
              <a:ext cx="712340" cy="734154"/>
            </a:xfrm>
            <a:custGeom>
              <a:avLst/>
              <a:gdLst/>
              <a:ahLst/>
              <a:cxnLst/>
              <a:rect l="l" t="t" r="r" b="b"/>
              <a:pathLst>
                <a:path w="39740" h="40957" extrusionOk="0">
                  <a:moveTo>
                    <a:pt x="38431" y="0"/>
                  </a:moveTo>
                  <a:cubicBezTo>
                    <a:pt x="38103" y="0"/>
                    <a:pt x="37855" y="267"/>
                    <a:pt x="37328" y="835"/>
                  </a:cubicBezTo>
                  <a:cubicBezTo>
                    <a:pt x="25192" y="13393"/>
                    <a:pt x="13094" y="25988"/>
                    <a:pt x="996" y="38583"/>
                  </a:cubicBezTo>
                  <a:cubicBezTo>
                    <a:pt x="1" y="39579"/>
                    <a:pt x="1" y="39579"/>
                    <a:pt x="767" y="40804"/>
                  </a:cubicBezTo>
                  <a:cubicBezTo>
                    <a:pt x="805" y="40842"/>
                    <a:pt x="843" y="40880"/>
                    <a:pt x="920" y="40957"/>
                  </a:cubicBezTo>
                  <a:lnTo>
                    <a:pt x="39739" y="606"/>
                  </a:lnTo>
                  <a:cubicBezTo>
                    <a:pt x="39074" y="210"/>
                    <a:pt x="38721" y="0"/>
                    <a:pt x="3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686;p34">
              <a:extLst>
                <a:ext uri="{FF2B5EF4-FFF2-40B4-BE49-F238E27FC236}">
                  <a16:creationId xmlns:a16="http://schemas.microsoft.com/office/drawing/2014/main" xmlns="" id="{D8FBE6DF-5F16-7048-A91D-627A117C74B6}"/>
                </a:ext>
              </a:extLst>
            </p:cNvPr>
            <p:cNvSpPr/>
            <p:nvPr/>
          </p:nvSpPr>
          <p:spPr>
            <a:xfrm>
              <a:off x="8289433" y="4355278"/>
              <a:ext cx="712322" cy="734728"/>
            </a:xfrm>
            <a:custGeom>
              <a:avLst/>
              <a:gdLst/>
              <a:ahLst/>
              <a:cxnLst/>
              <a:rect l="l" t="t" r="r" b="b"/>
              <a:pathLst>
                <a:path w="39739" h="40989" extrusionOk="0">
                  <a:moveTo>
                    <a:pt x="38820" y="0"/>
                  </a:moveTo>
                  <a:cubicBezTo>
                    <a:pt x="25880" y="13438"/>
                    <a:pt x="12940" y="26876"/>
                    <a:pt x="0" y="40313"/>
                  </a:cubicBezTo>
                  <a:cubicBezTo>
                    <a:pt x="651" y="40759"/>
                    <a:pt x="985" y="40989"/>
                    <a:pt x="1271" y="40989"/>
                  </a:cubicBezTo>
                  <a:cubicBezTo>
                    <a:pt x="1575" y="40989"/>
                    <a:pt x="1823" y="40730"/>
                    <a:pt x="2336" y="40198"/>
                  </a:cubicBezTo>
                  <a:lnTo>
                    <a:pt x="38705" y="2451"/>
                  </a:lnTo>
                  <a:cubicBezTo>
                    <a:pt x="39739" y="1340"/>
                    <a:pt x="39739" y="1340"/>
                    <a:pt x="38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687;p34">
              <a:extLst>
                <a:ext uri="{FF2B5EF4-FFF2-40B4-BE49-F238E27FC236}">
                  <a16:creationId xmlns:a16="http://schemas.microsoft.com/office/drawing/2014/main" xmlns="" id="{4CB139A7-BBF9-5CEA-8313-E03D9A6D6F2F}"/>
                </a:ext>
              </a:extLst>
            </p:cNvPr>
            <p:cNvSpPr/>
            <p:nvPr/>
          </p:nvSpPr>
          <p:spPr>
            <a:xfrm>
              <a:off x="8024541" y="4101931"/>
              <a:ext cx="667742" cy="695311"/>
            </a:xfrm>
            <a:custGeom>
              <a:avLst/>
              <a:gdLst/>
              <a:ahLst/>
              <a:cxnLst/>
              <a:rect l="l" t="t" r="r" b="b"/>
              <a:pathLst>
                <a:path w="37252" h="38790" extrusionOk="0">
                  <a:moveTo>
                    <a:pt x="35917" y="0"/>
                  </a:moveTo>
                  <a:cubicBezTo>
                    <a:pt x="35551" y="0"/>
                    <a:pt x="35296" y="275"/>
                    <a:pt x="34724" y="888"/>
                  </a:cubicBezTo>
                  <a:lnTo>
                    <a:pt x="16042" y="20260"/>
                  </a:lnTo>
                  <a:cubicBezTo>
                    <a:pt x="10797" y="25696"/>
                    <a:pt x="5552" y="31132"/>
                    <a:pt x="345" y="36569"/>
                  </a:cubicBezTo>
                  <a:cubicBezTo>
                    <a:pt x="116" y="36798"/>
                    <a:pt x="1" y="37066"/>
                    <a:pt x="1" y="37411"/>
                  </a:cubicBezTo>
                  <a:cubicBezTo>
                    <a:pt x="77" y="37870"/>
                    <a:pt x="231" y="38330"/>
                    <a:pt x="460" y="38789"/>
                  </a:cubicBezTo>
                  <a:lnTo>
                    <a:pt x="37251" y="505"/>
                  </a:lnTo>
                  <a:cubicBezTo>
                    <a:pt x="36583" y="180"/>
                    <a:pt x="36214" y="0"/>
                    <a:pt x="35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688;p34">
              <a:extLst>
                <a:ext uri="{FF2B5EF4-FFF2-40B4-BE49-F238E27FC236}">
                  <a16:creationId xmlns:a16="http://schemas.microsoft.com/office/drawing/2014/main" xmlns="" id="{F78EAE8A-19A9-D6E2-F726-12AFF92AB411}"/>
                </a:ext>
              </a:extLst>
            </p:cNvPr>
            <p:cNvSpPr/>
            <p:nvPr/>
          </p:nvSpPr>
          <p:spPr>
            <a:xfrm>
              <a:off x="8356686" y="4421833"/>
              <a:ext cx="672528" cy="693948"/>
            </a:xfrm>
            <a:custGeom>
              <a:avLst/>
              <a:gdLst/>
              <a:ahLst/>
              <a:cxnLst/>
              <a:rect l="l" t="t" r="r" b="b"/>
              <a:pathLst>
                <a:path w="37519" h="38714" extrusionOk="0">
                  <a:moveTo>
                    <a:pt x="36791" y="1"/>
                  </a:moveTo>
                  <a:lnTo>
                    <a:pt x="0" y="38208"/>
                  </a:lnTo>
                  <a:cubicBezTo>
                    <a:pt x="702" y="38534"/>
                    <a:pt x="1090" y="38713"/>
                    <a:pt x="1401" y="38713"/>
                  </a:cubicBezTo>
                  <a:cubicBezTo>
                    <a:pt x="1784" y="38713"/>
                    <a:pt x="2049" y="38439"/>
                    <a:pt x="2642" y="37825"/>
                  </a:cubicBezTo>
                  <a:cubicBezTo>
                    <a:pt x="13936" y="26072"/>
                    <a:pt x="25229" y="14319"/>
                    <a:pt x="36561" y="2604"/>
                  </a:cubicBezTo>
                  <a:cubicBezTo>
                    <a:pt x="37250" y="1877"/>
                    <a:pt x="37518" y="1264"/>
                    <a:pt x="36982" y="384"/>
                  </a:cubicBezTo>
                  <a:lnTo>
                    <a:pt x="36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689;p34">
              <a:extLst>
                <a:ext uri="{FF2B5EF4-FFF2-40B4-BE49-F238E27FC236}">
                  <a16:creationId xmlns:a16="http://schemas.microsoft.com/office/drawing/2014/main" xmlns="" id="{5B5D8D50-81D3-2EB2-437B-4B58595B345F}"/>
                </a:ext>
              </a:extLst>
            </p:cNvPr>
            <p:cNvSpPr/>
            <p:nvPr/>
          </p:nvSpPr>
          <p:spPr>
            <a:xfrm>
              <a:off x="8001220" y="4086229"/>
              <a:ext cx="618305" cy="633470"/>
            </a:xfrm>
            <a:custGeom>
              <a:avLst/>
              <a:gdLst/>
              <a:ahLst/>
              <a:cxnLst/>
              <a:rect l="l" t="t" r="r" b="b"/>
              <a:pathLst>
                <a:path w="34494" h="35340" extrusionOk="0">
                  <a:moveTo>
                    <a:pt x="32952" y="1"/>
                  </a:moveTo>
                  <a:cubicBezTo>
                    <a:pt x="32605" y="1"/>
                    <a:pt x="32274" y="101"/>
                    <a:pt x="31929" y="463"/>
                  </a:cubicBezTo>
                  <a:cubicBezTo>
                    <a:pt x="21631" y="11182"/>
                    <a:pt x="11294" y="21940"/>
                    <a:pt x="957" y="32659"/>
                  </a:cubicBezTo>
                  <a:cubicBezTo>
                    <a:pt x="77" y="33578"/>
                    <a:pt x="0" y="33999"/>
                    <a:pt x="613" y="35339"/>
                  </a:cubicBezTo>
                  <a:cubicBezTo>
                    <a:pt x="11868" y="23663"/>
                    <a:pt x="23085" y="11986"/>
                    <a:pt x="34494" y="156"/>
                  </a:cubicBezTo>
                  <a:lnTo>
                    <a:pt x="34494" y="156"/>
                  </a:lnTo>
                  <a:cubicBezTo>
                    <a:pt x="34460" y="158"/>
                    <a:pt x="34426" y="158"/>
                    <a:pt x="34392" y="158"/>
                  </a:cubicBezTo>
                  <a:cubicBezTo>
                    <a:pt x="33847" y="158"/>
                    <a:pt x="33387" y="1"/>
                    <a:pt x="32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690;p34">
              <a:extLst>
                <a:ext uri="{FF2B5EF4-FFF2-40B4-BE49-F238E27FC236}">
                  <a16:creationId xmlns:a16="http://schemas.microsoft.com/office/drawing/2014/main" xmlns="" id="{7473595F-9417-3070-71A9-C630BB0DAF03}"/>
                </a:ext>
              </a:extLst>
            </p:cNvPr>
            <p:cNvSpPr/>
            <p:nvPr/>
          </p:nvSpPr>
          <p:spPr>
            <a:xfrm>
              <a:off x="8430787" y="4496632"/>
              <a:ext cx="615580" cy="634527"/>
            </a:xfrm>
            <a:custGeom>
              <a:avLst/>
              <a:gdLst/>
              <a:ahLst/>
              <a:cxnLst/>
              <a:rect l="l" t="t" r="r" b="b"/>
              <a:pathLst>
                <a:path w="34342" h="35399" extrusionOk="0">
                  <a:moveTo>
                    <a:pt x="33882" y="1"/>
                  </a:moveTo>
                  <a:lnTo>
                    <a:pt x="1" y="35184"/>
                  </a:lnTo>
                  <a:cubicBezTo>
                    <a:pt x="568" y="35184"/>
                    <a:pt x="1055" y="35399"/>
                    <a:pt x="1524" y="35399"/>
                  </a:cubicBezTo>
                  <a:cubicBezTo>
                    <a:pt x="1847" y="35399"/>
                    <a:pt x="2162" y="35297"/>
                    <a:pt x="2489" y="34954"/>
                  </a:cubicBezTo>
                  <a:cubicBezTo>
                    <a:pt x="12788" y="24234"/>
                    <a:pt x="23086" y="13553"/>
                    <a:pt x="33423" y="2872"/>
                  </a:cubicBezTo>
                  <a:cubicBezTo>
                    <a:pt x="34341" y="1915"/>
                    <a:pt x="34341" y="1111"/>
                    <a:pt x="33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691;p34">
              <a:extLst>
                <a:ext uri="{FF2B5EF4-FFF2-40B4-BE49-F238E27FC236}">
                  <a16:creationId xmlns:a16="http://schemas.microsoft.com/office/drawing/2014/main" xmlns="" id="{32D56E74-E999-7AA7-FECE-EAB49D496F1F}"/>
                </a:ext>
              </a:extLst>
            </p:cNvPr>
            <p:cNvSpPr/>
            <p:nvPr/>
          </p:nvSpPr>
          <p:spPr>
            <a:xfrm>
              <a:off x="7992975" y="4081838"/>
              <a:ext cx="537356" cy="550011"/>
            </a:xfrm>
            <a:custGeom>
              <a:avLst/>
              <a:gdLst/>
              <a:ahLst/>
              <a:cxnLst/>
              <a:rect l="l" t="t" r="r" b="b"/>
              <a:pathLst>
                <a:path w="29978" h="30684" extrusionOk="0">
                  <a:moveTo>
                    <a:pt x="29132" y="1"/>
                  </a:moveTo>
                  <a:cubicBezTo>
                    <a:pt x="28238" y="1"/>
                    <a:pt x="27508" y="238"/>
                    <a:pt x="26800" y="976"/>
                  </a:cubicBezTo>
                  <a:cubicBezTo>
                    <a:pt x="18186" y="9934"/>
                    <a:pt x="9610" y="18892"/>
                    <a:pt x="996" y="27851"/>
                  </a:cubicBezTo>
                  <a:cubicBezTo>
                    <a:pt x="231" y="28578"/>
                    <a:pt x="1" y="29727"/>
                    <a:pt x="499" y="30684"/>
                  </a:cubicBezTo>
                  <a:cubicBezTo>
                    <a:pt x="10299" y="20500"/>
                    <a:pt x="20100" y="10317"/>
                    <a:pt x="29977" y="57"/>
                  </a:cubicBezTo>
                  <a:cubicBezTo>
                    <a:pt x="29679" y="22"/>
                    <a:pt x="29398" y="1"/>
                    <a:pt x="29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692;p34">
              <a:extLst>
                <a:ext uri="{FF2B5EF4-FFF2-40B4-BE49-F238E27FC236}">
                  <a16:creationId xmlns:a16="http://schemas.microsoft.com/office/drawing/2014/main" xmlns="" id="{3F646C5F-54B6-AEA0-4475-15B477236F2C}"/>
                </a:ext>
              </a:extLst>
            </p:cNvPr>
            <p:cNvSpPr/>
            <p:nvPr/>
          </p:nvSpPr>
          <p:spPr>
            <a:xfrm>
              <a:off x="8519318" y="4583101"/>
              <a:ext cx="533914" cy="552072"/>
            </a:xfrm>
            <a:custGeom>
              <a:avLst/>
              <a:gdLst/>
              <a:ahLst/>
              <a:cxnLst/>
              <a:rect l="l" t="t" r="r" b="b"/>
              <a:pathLst>
                <a:path w="29786" h="30799" extrusionOk="0">
                  <a:moveTo>
                    <a:pt x="29594" y="1"/>
                  </a:moveTo>
                  <a:lnTo>
                    <a:pt x="1" y="30742"/>
                  </a:lnTo>
                  <a:cubicBezTo>
                    <a:pt x="299" y="30778"/>
                    <a:pt x="579" y="30799"/>
                    <a:pt x="846" y="30799"/>
                  </a:cubicBezTo>
                  <a:cubicBezTo>
                    <a:pt x="1741" y="30799"/>
                    <a:pt x="2479" y="30561"/>
                    <a:pt x="3216" y="29824"/>
                  </a:cubicBezTo>
                  <a:cubicBezTo>
                    <a:pt x="11677" y="20904"/>
                    <a:pt x="20176" y="12060"/>
                    <a:pt x="28752" y="3255"/>
                  </a:cubicBezTo>
                  <a:cubicBezTo>
                    <a:pt x="29709" y="2298"/>
                    <a:pt x="29785" y="1341"/>
                    <a:pt x="29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693;p34">
              <a:extLst>
                <a:ext uri="{FF2B5EF4-FFF2-40B4-BE49-F238E27FC236}">
                  <a16:creationId xmlns:a16="http://schemas.microsoft.com/office/drawing/2014/main" xmlns="" id="{A7EC7E18-D27D-B93A-75FE-65C37EC474F8}"/>
                </a:ext>
              </a:extLst>
            </p:cNvPr>
            <p:cNvSpPr/>
            <p:nvPr/>
          </p:nvSpPr>
          <p:spPr>
            <a:xfrm>
              <a:off x="8625683" y="4688785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0"/>
                  </a:moveTo>
                  <a:lnTo>
                    <a:pt x="0" y="24196"/>
                  </a:lnTo>
                  <a:cubicBezTo>
                    <a:pt x="1264" y="24043"/>
                    <a:pt x="2489" y="23966"/>
                    <a:pt x="3484" y="22932"/>
                  </a:cubicBezTo>
                  <a:cubicBezTo>
                    <a:pt x="9610" y="16501"/>
                    <a:pt x="15773" y="10069"/>
                    <a:pt x="22014" y="3714"/>
                  </a:cubicBezTo>
                  <a:cubicBezTo>
                    <a:pt x="23047" y="2642"/>
                    <a:pt x="23124" y="1379"/>
                    <a:pt x="23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694;p34">
              <a:extLst>
                <a:ext uri="{FF2B5EF4-FFF2-40B4-BE49-F238E27FC236}">
                  <a16:creationId xmlns:a16="http://schemas.microsoft.com/office/drawing/2014/main" xmlns="" id="{7FD540C7-5E02-0C55-AFE7-8140269343C8}"/>
                </a:ext>
              </a:extLst>
            </p:cNvPr>
            <p:cNvSpPr/>
            <p:nvPr/>
          </p:nvSpPr>
          <p:spPr>
            <a:xfrm>
              <a:off x="8007387" y="4094510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1"/>
                  </a:moveTo>
                  <a:lnTo>
                    <a:pt x="23277" y="1"/>
                  </a:lnTo>
                  <a:cubicBezTo>
                    <a:pt x="21937" y="154"/>
                    <a:pt x="20712" y="307"/>
                    <a:pt x="19679" y="1379"/>
                  </a:cubicBezTo>
                  <a:cubicBezTo>
                    <a:pt x="13553" y="7810"/>
                    <a:pt x="7390" y="14242"/>
                    <a:pt x="1188" y="20597"/>
                  </a:cubicBezTo>
                  <a:cubicBezTo>
                    <a:pt x="154" y="21631"/>
                    <a:pt x="116" y="22894"/>
                    <a:pt x="1" y="24196"/>
                  </a:cubicBezTo>
                  <a:lnTo>
                    <a:pt x="23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695;p34">
              <a:extLst>
                <a:ext uri="{FF2B5EF4-FFF2-40B4-BE49-F238E27FC236}">
                  <a16:creationId xmlns:a16="http://schemas.microsoft.com/office/drawing/2014/main" xmlns="" id="{730394ED-1995-711F-97C5-8BADF48C19C7}"/>
                </a:ext>
              </a:extLst>
            </p:cNvPr>
            <p:cNvSpPr/>
            <p:nvPr/>
          </p:nvSpPr>
          <p:spPr>
            <a:xfrm>
              <a:off x="8767737" y="4835641"/>
              <a:ext cx="231967" cy="237452"/>
            </a:xfrm>
            <a:custGeom>
              <a:avLst/>
              <a:gdLst/>
              <a:ahLst/>
              <a:cxnLst/>
              <a:rect l="l" t="t" r="r" b="b"/>
              <a:pathLst>
                <a:path w="12941" h="13247" extrusionOk="0">
                  <a:moveTo>
                    <a:pt x="12787" y="0"/>
                  </a:moveTo>
                  <a:lnTo>
                    <a:pt x="0" y="13246"/>
                  </a:lnTo>
                  <a:cubicBezTo>
                    <a:pt x="5628" y="10413"/>
                    <a:pt x="10184" y="5819"/>
                    <a:pt x="12940" y="153"/>
                  </a:cubicBezTo>
                  <a:lnTo>
                    <a:pt x="12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696;p34">
              <a:extLst>
                <a:ext uri="{FF2B5EF4-FFF2-40B4-BE49-F238E27FC236}">
                  <a16:creationId xmlns:a16="http://schemas.microsoft.com/office/drawing/2014/main" xmlns="" id="{182D1BBB-BFB9-A95C-C6CB-D466640FD756}"/>
                </a:ext>
              </a:extLst>
            </p:cNvPr>
            <p:cNvSpPr/>
            <p:nvPr/>
          </p:nvSpPr>
          <p:spPr>
            <a:xfrm>
              <a:off x="8051302" y="4144610"/>
              <a:ext cx="230605" cy="236771"/>
            </a:xfrm>
            <a:custGeom>
              <a:avLst/>
              <a:gdLst/>
              <a:ahLst/>
              <a:cxnLst/>
              <a:rect l="l" t="t" r="r" b="b"/>
              <a:pathLst>
                <a:path w="12865" h="13209" extrusionOk="0">
                  <a:moveTo>
                    <a:pt x="12864" y="0"/>
                  </a:moveTo>
                  <a:lnTo>
                    <a:pt x="12864" y="0"/>
                  </a:lnTo>
                  <a:cubicBezTo>
                    <a:pt x="7237" y="2795"/>
                    <a:pt x="2719" y="7389"/>
                    <a:pt x="1" y="13055"/>
                  </a:cubicBezTo>
                  <a:lnTo>
                    <a:pt x="154" y="13208"/>
                  </a:lnTo>
                  <a:lnTo>
                    <a:pt x="128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2" name="Heart 21"/>
          <p:cNvSpPr/>
          <p:nvPr/>
        </p:nvSpPr>
        <p:spPr>
          <a:xfrm>
            <a:off x="296884" y="3728852"/>
            <a:ext cx="1062841" cy="84738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69204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66DD5E-AD0C-E689-D8D9-3DE4761F2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891" y="1163869"/>
            <a:ext cx="7617857" cy="1464312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60A8"/>
                </a:solidFill>
                <a:latin typeface="Arno Pro Smbd Caption" pitchFamily="18" charset="0"/>
              </a:rPr>
              <a:t>The </a:t>
            </a:r>
            <a:r>
              <a:rPr lang="en-US" sz="2000" b="1" dirty="0">
                <a:solidFill>
                  <a:srgbClr val="004A82"/>
                </a:solidFill>
                <a:latin typeface="Arno Pro Smbd Caption" pitchFamily="18" charset="0"/>
              </a:rPr>
              <a:t>Smart Health Checker </a:t>
            </a:r>
            <a:r>
              <a:rPr lang="en-US" sz="1800" dirty="0">
                <a:solidFill>
                  <a:srgbClr val="0060A8"/>
                </a:solidFill>
                <a:latin typeface="Arno Pro Smbd Caption" pitchFamily="18" charset="0"/>
              </a:rPr>
              <a:t>is assist healthcare providers and patients in diagnosing diseases efficiently. 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sz="1800" dirty="0">
              <a:solidFill>
                <a:srgbClr val="0060A8"/>
              </a:solidFill>
              <a:latin typeface="Arno Pro Smbd Caption" pitchFamily="18" charset="0"/>
            </a:endParaRPr>
          </a:p>
        </p:txBody>
      </p:sp>
      <p:sp>
        <p:nvSpPr>
          <p:cNvPr id="5" name="Google Shape;409;p27">
            <a:extLst>
              <a:ext uri="{FF2B5EF4-FFF2-40B4-BE49-F238E27FC236}">
                <a16:creationId xmlns:a16="http://schemas.microsoft.com/office/drawing/2014/main" xmlns="" id="{E4C40336-5246-356A-0D7A-A5F186F771D7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37404" y="2528717"/>
            <a:ext cx="78006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60A8"/>
                </a:solidFill>
                <a:latin typeface="Arno Pro Smbd Caption" pitchFamily="18" charset="0"/>
              </a:rPr>
              <a:t>Targeted primarily at regions with limited healthcare access, such as conflict zones or during epidemics, this solution focuses on providing preliminary diagnostics, health guidance, and facilitating doctor-patient communication.</a:t>
            </a:r>
          </a:p>
        </p:txBody>
      </p:sp>
      <p:sp>
        <p:nvSpPr>
          <p:cNvPr id="8" name="Google Shape;545;p31"/>
          <p:cNvSpPr txBox="1">
            <a:spLocks/>
          </p:cNvSpPr>
          <p:nvPr/>
        </p:nvSpPr>
        <p:spPr>
          <a:xfrm>
            <a:off x="437405" y="187394"/>
            <a:ext cx="3964457" cy="7612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dirty="0">
                <a:solidFill>
                  <a:srgbClr val="002060"/>
                </a:solidFill>
                <a:latin typeface="Rockwell" panose="02060603020205020403" pitchFamily="18" charset="0"/>
              </a:rPr>
              <a:t>Important…</a:t>
            </a:r>
          </a:p>
        </p:txBody>
      </p:sp>
      <p:sp>
        <p:nvSpPr>
          <p:cNvPr id="11" name="Google Shape;544;p31"/>
          <p:cNvSpPr/>
          <p:nvPr/>
        </p:nvSpPr>
        <p:spPr>
          <a:xfrm>
            <a:off x="5126548" y="-1605208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  <p:grpSp>
        <p:nvGrpSpPr>
          <p:cNvPr id="12" name="Google Shape;566;p31"/>
          <p:cNvGrpSpPr/>
          <p:nvPr/>
        </p:nvGrpSpPr>
        <p:grpSpPr>
          <a:xfrm>
            <a:off x="8230899" y="4229899"/>
            <a:ext cx="1060257" cy="1053335"/>
            <a:chOff x="7992975" y="4081838"/>
            <a:chExt cx="1060257" cy="1053335"/>
          </a:xfrm>
          <a:solidFill>
            <a:srgbClr val="004A82"/>
          </a:solidFill>
        </p:grpSpPr>
        <p:sp>
          <p:nvSpPr>
            <p:cNvPr id="13" name="Google Shape;567;p31"/>
            <p:cNvSpPr/>
            <p:nvPr/>
          </p:nvSpPr>
          <p:spPr>
            <a:xfrm>
              <a:off x="8126102" y="4197452"/>
              <a:ext cx="749390" cy="776834"/>
            </a:xfrm>
            <a:custGeom>
              <a:avLst/>
              <a:gdLst/>
              <a:ahLst/>
              <a:cxnLst/>
              <a:rect l="l" t="t" r="r" b="b"/>
              <a:pathLst>
                <a:path w="41807" h="43338" extrusionOk="0">
                  <a:moveTo>
                    <a:pt x="40582" y="0"/>
                  </a:moveTo>
                  <a:lnTo>
                    <a:pt x="1" y="42151"/>
                  </a:lnTo>
                  <a:lnTo>
                    <a:pt x="1111" y="43337"/>
                  </a:lnTo>
                  <a:lnTo>
                    <a:pt x="41807" y="1034"/>
                  </a:lnTo>
                  <a:lnTo>
                    <a:pt x="405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568;p31"/>
            <p:cNvSpPr/>
            <p:nvPr/>
          </p:nvSpPr>
          <p:spPr>
            <a:xfrm>
              <a:off x="8174141" y="4242729"/>
              <a:ext cx="749390" cy="777533"/>
            </a:xfrm>
            <a:custGeom>
              <a:avLst/>
              <a:gdLst/>
              <a:ahLst/>
              <a:cxnLst/>
              <a:rect l="l" t="t" r="r" b="b"/>
              <a:pathLst>
                <a:path w="41807" h="43377" extrusionOk="0">
                  <a:moveTo>
                    <a:pt x="40735" y="1"/>
                  </a:moveTo>
                  <a:lnTo>
                    <a:pt x="1" y="42343"/>
                  </a:lnTo>
                  <a:lnTo>
                    <a:pt x="1226" y="43376"/>
                  </a:lnTo>
                  <a:lnTo>
                    <a:pt x="41807" y="1226"/>
                  </a:lnTo>
                  <a:lnTo>
                    <a:pt x="407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569;p31"/>
            <p:cNvSpPr/>
            <p:nvPr/>
          </p:nvSpPr>
          <p:spPr>
            <a:xfrm>
              <a:off x="8084248" y="4157641"/>
              <a:ext cx="737721" cy="763802"/>
            </a:xfrm>
            <a:custGeom>
              <a:avLst/>
              <a:gdLst/>
              <a:ahLst/>
              <a:cxnLst/>
              <a:rect l="l" t="t" r="r" b="b"/>
              <a:pathLst>
                <a:path w="41156" h="42611" extrusionOk="0">
                  <a:moveTo>
                    <a:pt x="39777" y="1"/>
                  </a:moveTo>
                  <a:cubicBezTo>
                    <a:pt x="26531" y="13783"/>
                    <a:pt x="13285" y="27527"/>
                    <a:pt x="1" y="41309"/>
                  </a:cubicBezTo>
                  <a:lnTo>
                    <a:pt x="996" y="42611"/>
                  </a:lnTo>
                  <a:lnTo>
                    <a:pt x="41156" y="881"/>
                  </a:lnTo>
                  <a:lnTo>
                    <a:pt x="397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570;p31"/>
            <p:cNvSpPr/>
            <p:nvPr/>
          </p:nvSpPr>
          <p:spPr>
            <a:xfrm>
              <a:off x="8228363" y="4295571"/>
              <a:ext cx="737022" cy="763802"/>
            </a:xfrm>
            <a:custGeom>
              <a:avLst/>
              <a:gdLst/>
              <a:ahLst/>
              <a:cxnLst/>
              <a:rect l="l" t="t" r="r" b="b"/>
              <a:pathLst>
                <a:path w="41117" h="42611" extrusionOk="0">
                  <a:moveTo>
                    <a:pt x="40160" y="1"/>
                  </a:moveTo>
                  <a:lnTo>
                    <a:pt x="0" y="41730"/>
                  </a:lnTo>
                  <a:lnTo>
                    <a:pt x="1378" y="42611"/>
                  </a:lnTo>
                  <a:lnTo>
                    <a:pt x="41117" y="1341"/>
                  </a:lnTo>
                  <a:lnTo>
                    <a:pt x="4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571;p31"/>
            <p:cNvSpPr/>
            <p:nvPr/>
          </p:nvSpPr>
          <p:spPr>
            <a:xfrm>
              <a:off x="8048560" y="4127581"/>
              <a:ext cx="712340" cy="734154"/>
            </a:xfrm>
            <a:custGeom>
              <a:avLst/>
              <a:gdLst/>
              <a:ahLst/>
              <a:cxnLst/>
              <a:rect l="l" t="t" r="r" b="b"/>
              <a:pathLst>
                <a:path w="39740" h="40957" extrusionOk="0">
                  <a:moveTo>
                    <a:pt x="38431" y="0"/>
                  </a:moveTo>
                  <a:cubicBezTo>
                    <a:pt x="38103" y="0"/>
                    <a:pt x="37855" y="267"/>
                    <a:pt x="37328" y="835"/>
                  </a:cubicBezTo>
                  <a:cubicBezTo>
                    <a:pt x="25192" y="13393"/>
                    <a:pt x="13094" y="25988"/>
                    <a:pt x="996" y="38583"/>
                  </a:cubicBezTo>
                  <a:cubicBezTo>
                    <a:pt x="1" y="39579"/>
                    <a:pt x="1" y="39579"/>
                    <a:pt x="767" y="40804"/>
                  </a:cubicBezTo>
                  <a:cubicBezTo>
                    <a:pt x="805" y="40842"/>
                    <a:pt x="843" y="40880"/>
                    <a:pt x="920" y="40957"/>
                  </a:cubicBezTo>
                  <a:lnTo>
                    <a:pt x="39739" y="606"/>
                  </a:lnTo>
                  <a:cubicBezTo>
                    <a:pt x="39074" y="210"/>
                    <a:pt x="38721" y="0"/>
                    <a:pt x="3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572;p31"/>
            <p:cNvSpPr/>
            <p:nvPr/>
          </p:nvSpPr>
          <p:spPr>
            <a:xfrm>
              <a:off x="8289433" y="4355278"/>
              <a:ext cx="712322" cy="734728"/>
            </a:xfrm>
            <a:custGeom>
              <a:avLst/>
              <a:gdLst/>
              <a:ahLst/>
              <a:cxnLst/>
              <a:rect l="l" t="t" r="r" b="b"/>
              <a:pathLst>
                <a:path w="39739" h="40989" extrusionOk="0">
                  <a:moveTo>
                    <a:pt x="38820" y="0"/>
                  </a:moveTo>
                  <a:cubicBezTo>
                    <a:pt x="25880" y="13438"/>
                    <a:pt x="12940" y="26876"/>
                    <a:pt x="0" y="40313"/>
                  </a:cubicBezTo>
                  <a:cubicBezTo>
                    <a:pt x="651" y="40759"/>
                    <a:pt x="985" y="40989"/>
                    <a:pt x="1271" y="40989"/>
                  </a:cubicBezTo>
                  <a:cubicBezTo>
                    <a:pt x="1575" y="40989"/>
                    <a:pt x="1823" y="40730"/>
                    <a:pt x="2336" y="40198"/>
                  </a:cubicBezTo>
                  <a:lnTo>
                    <a:pt x="38705" y="2451"/>
                  </a:lnTo>
                  <a:cubicBezTo>
                    <a:pt x="39739" y="1340"/>
                    <a:pt x="39739" y="1340"/>
                    <a:pt x="38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573;p31"/>
            <p:cNvSpPr/>
            <p:nvPr/>
          </p:nvSpPr>
          <p:spPr>
            <a:xfrm>
              <a:off x="8024541" y="4101931"/>
              <a:ext cx="667742" cy="695311"/>
            </a:xfrm>
            <a:custGeom>
              <a:avLst/>
              <a:gdLst/>
              <a:ahLst/>
              <a:cxnLst/>
              <a:rect l="l" t="t" r="r" b="b"/>
              <a:pathLst>
                <a:path w="37252" h="38790" extrusionOk="0">
                  <a:moveTo>
                    <a:pt x="35917" y="0"/>
                  </a:moveTo>
                  <a:cubicBezTo>
                    <a:pt x="35551" y="0"/>
                    <a:pt x="35296" y="275"/>
                    <a:pt x="34724" y="888"/>
                  </a:cubicBezTo>
                  <a:lnTo>
                    <a:pt x="16042" y="20260"/>
                  </a:lnTo>
                  <a:cubicBezTo>
                    <a:pt x="10797" y="25696"/>
                    <a:pt x="5552" y="31132"/>
                    <a:pt x="345" y="36569"/>
                  </a:cubicBezTo>
                  <a:cubicBezTo>
                    <a:pt x="116" y="36798"/>
                    <a:pt x="1" y="37066"/>
                    <a:pt x="1" y="37411"/>
                  </a:cubicBezTo>
                  <a:cubicBezTo>
                    <a:pt x="77" y="37870"/>
                    <a:pt x="231" y="38330"/>
                    <a:pt x="460" y="38789"/>
                  </a:cubicBezTo>
                  <a:lnTo>
                    <a:pt x="37251" y="505"/>
                  </a:lnTo>
                  <a:cubicBezTo>
                    <a:pt x="36583" y="180"/>
                    <a:pt x="36214" y="0"/>
                    <a:pt x="35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574;p31"/>
            <p:cNvSpPr/>
            <p:nvPr/>
          </p:nvSpPr>
          <p:spPr>
            <a:xfrm>
              <a:off x="8356686" y="4421833"/>
              <a:ext cx="672528" cy="693948"/>
            </a:xfrm>
            <a:custGeom>
              <a:avLst/>
              <a:gdLst/>
              <a:ahLst/>
              <a:cxnLst/>
              <a:rect l="l" t="t" r="r" b="b"/>
              <a:pathLst>
                <a:path w="37519" h="38714" extrusionOk="0">
                  <a:moveTo>
                    <a:pt x="36791" y="1"/>
                  </a:moveTo>
                  <a:lnTo>
                    <a:pt x="0" y="38208"/>
                  </a:lnTo>
                  <a:cubicBezTo>
                    <a:pt x="702" y="38534"/>
                    <a:pt x="1090" y="38713"/>
                    <a:pt x="1401" y="38713"/>
                  </a:cubicBezTo>
                  <a:cubicBezTo>
                    <a:pt x="1784" y="38713"/>
                    <a:pt x="2049" y="38439"/>
                    <a:pt x="2642" y="37825"/>
                  </a:cubicBezTo>
                  <a:cubicBezTo>
                    <a:pt x="13936" y="26072"/>
                    <a:pt x="25229" y="14319"/>
                    <a:pt x="36561" y="2604"/>
                  </a:cubicBezTo>
                  <a:cubicBezTo>
                    <a:pt x="37250" y="1877"/>
                    <a:pt x="37518" y="1264"/>
                    <a:pt x="36982" y="384"/>
                  </a:cubicBezTo>
                  <a:lnTo>
                    <a:pt x="36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575;p31"/>
            <p:cNvSpPr/>
            <p:nvPr/>
          </p:nvSpPr>
          <p:spPr>
            <a:xfrm>
              <a:off x="8001220" y="4086229"/>
              <a:ext cx="618305" cy="633470"/>
            </a:xfrm>
            <a:custGeom>
              <a:avLst/>
              <a:gdLst/>
              <a:ahLst/>
              <a:cxnLst/>
              <a:rect l="l" t="t" r="r" b="b"/>
              <a:pathLst>
                <a:path w="34494" h="35340" extrusionOk="0">
                  <a:moveTo>
                    <a:pt x="32952" y="1"/>
                  </a:moveTo>
                  <a:cubicBezTo>
                    <a:pt x="32605" y="1"/>
                    <a:pt x="32274" y="101"/>
                    <a:pt x="31929" y="463"/>
                  </a:cubicBezTo>
                  <a:cubicBezTo>
                    <a:pt x="21631" y="11182"/>
                    <a:pt x="11294" y="21940"/>
                    <a:pt x="957" y="32659"/>
                  </a:cubicBezTo>
                  <a:cubicBezTo>
                    <a:pt x="77" y="33578"/>
                    <a:pt x="0" y="33999"/>
                    <a:pt x="613" y="35339"/>
                  </a:cubicBezTo>
                  <a:cubicBezTo>
                    <a:pt x="11868" y="23663"/>
                    <a:pt x="23085" y="11986"/>
                    <a:pt x="34494" y="156"/>
                  </a:cubicBezTo>
                  <a:lnTo>
                    <a:pt x="34494" y="156"/>
                  </a:lnTo>
                  <a:cubicBezTo>
                    <a:pt x="34460" y="158"/>
                    <a:pt x="34426" y="158"/>
                    <a:pt x="34392" y="158"/>
                  </a:cubicBezTo>
                  <a:cubicBezTo>
                    <a:pt x="33847" y="158"/>
                    <a:pt x="33387" y="1"/>
                    <a:pt x="32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576;p31"/>
            <p:cNvSpPr/>
            <p:nvPr/>
          </p:nvSpPr>
          <p:spPr>
            <a:xfrm>
              <a:off x="8430787" y="4496632"/>
              <a:ext cx="615580" cy="634527"/>
            </a:xfrm>
            <a:custGeom>
              <a:avLst/>
              <a:gdLst/>
              <a:ahLst/>
              <a:cxnLst/>
              <a:rect l="l" t="t" r="r" b="b"/>
              <a:pathLst>
                <a:path w="34342" h="35399" extrusionOk="0">
                  <a:moveTo>
                    <a:pt x="33882" y="1"/>
                  </a:moveTo>
                  <a:lnTo>
                    <a:pt x="1" y="35184"/>
                  </a:lnTo>
                  <a:cubicBezTo>
                    <a:pt x="568" y="35184"/>
                    <a:pt x="1055" y="35399"/>
                    <a:pt x="1524" y="35399"/>
                  </a:cubicBezTo>
                  <a:cubicBezTo>
                    <a:pt x="1847" y="35399"/>
                    <a:pt x="2162" y="35297"/>
                    <a:pt x="2489" y="34954"/>
                  </a:cubicBezTo>
                  <a:cubicBezTo>
                    <a:pt x="12788" y="24234"/>
                    <a:pt x="23086" y="13553"/>
                    <a:pt x="33423" y="2872"/>
                  </a:cubicBezTo>
                  <a:cubicBezTo>
                    <a:pt x="34341" y="1915"/>
                    <a:pt x="34341" y="1111"/>
                    <a:pt x="33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577;p31"/>
            <p:cNvSpPr/>
            <p:nvPr/>
          </p:nvSpPr>
          <p:spPr>
            <a:xfrm>
              <a:off x="7992975" y="4081838"/>
              <a:ext cx="537356" cy="550011"/>
            </a:xfrm>
            <a:custGeom>
              <a:avLst/>
              <a:gdLst/>
              <a:ahLst/>
              <a:cxnLst/>
              <a:rect l="l" t="t" r="r" b="b"/>
              <a:pathLst>
                <a:path w="29978" h="30684" extrusionOk="0">
                  <a:moveTo>
                    <a:pt x="29132" y="1"/>
                  </a:moveTo>
                  <a:cubicBezTo>
                    <a:pt x="28238" y="1"/>
                    <a:pt x="27508" y="238"/>
                    <a:pt x="26800" y="976"/>
                  </a:cubicBezTo>
                  <a:cubicBezTo>
                    <a:pt x="18186" y="9934"/>
                    <a:pt x="9610" y="18892"/>
                    <a:pt x="996" y="27851"/>
                  </a:cubicBezTo>
                  <a:cubicBezTo>
                    <a:pt x="231" y="28578"/>
                    <a:pt x="1" y="29727"/>
                    <a:pt x="499" y="30684"/>
                  </a:cubicBezTo>
                  <a:cubicBezTo>
                    <a:pt x="10299" y="20500"/>
                    <a:pt x="20100" y="10317"/>
                    <a:pt x="29977" y="57"/>
                  </a:cubicBezTo>
                  <a:cubicBezTo>
                    <a:pt x="29679" y="22"/>
                    <a:pt x="29398" y="1"/>
                    <a:pt x="29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578;p31"/>
            <p:cNvSpPr/>
            <p:nvPr/>
          </p:nvSpPr>
          <p:spPr>
            <a:xfrm>
              <a:off x="8519318" y="4583101"/>
              <a:ext cx="533914" cy="552072"/>
            </a:xfrm>
            <a:custGeom>
              <a:avLst/>
              <a:gdLst/>
              <a:ahLst/>
              <a:cxnLst/>
              <a:rect l="l" t="t" r="r" b="b"/>
              <a:pathLst>
                <a:path w="29786" h="30799" extrusionOk="0">
                  <a:moveTo>
                    <a:pt x="29594" y="1"/>
                  </a:moveTo>
                  <a:lnTo>
                    <a:pt x="1" y="30742"/>
                  </a:lnTo>
                  <a:cubicBezTo>
                    <a:pt x="299" y="30778"/>
                    <a:pt x="579" y="30799"/>
                    <a:pt x="846" y="30799"/>
                  </a:cubicBezTo>
                  <a:cubicBezTo>
                    <a:pt x="1741" y="30799"/>
                    <a:pt x="2479" y="30561"/>
                    <a:pt x="3216" y="29824"/>
                  </a:cubicBezTo>
                  <a:cubicBezTo>
                    <a:pt x="11677" y="20904"/>
                    <a:pt x="20176" y="12060"/>
                    <a:pt x="28752" y="3255"/>
                  </a:cubicBezTo>
                  <a:cubicBezTo>
                    <a:pt x="29709" y="2298"/>
                    <a:pt x="29785" y="1341"/>
                    <a:pt x="29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579;p31"/>
            <p:cNvSpPr/>
            <p:nvPr/>
          </p:nvSpPr>
          <p:spPr>
            <a:xfrm>
              <a:off x="8625683" y="4688785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0"/>
                  </a:moveTo>
                  <a:lnTo>
                    <a:pt x="0" y="24196"/>
                  </a:lnTo>
                  <a:cubicBezTo>
                    <a:pt x="1264" y="24043"/>
                    <a:pt x="2489" y="23966"/>
                    <a:pt x="3484" y="22932"/>
                  </a:cubicBezTo>
                  <a:cubicBezTo>
                    <a:pt x="9610" y="16501"/>
                    <a:pt x="15773" y="10069"/>
                    <a:pt x="22014" y="3714"/>
                  </a:cubicBezTo>
                  <a:cubicBezTo>
                    <a:pt x="23047" y="2642"/>
                    <a:pt x="23124" y="1379"/>
                    <a:pt x="23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580;p31"/>
            <p:cNvSpPr/>
            <p:nvPr/>
          </p:nvSpPr>
          <p:spPr>
            <a:xfrm>
              <a:off x="8007387" y="4094510"/>
              <a:ext cx="417258" cy="433713"/>
            </a:xfrm>
            <a:custGeom>
              <a:avLst/>
              <a:gdLst/>
              <a:ahLst/>
              <a:cxnLst/>
              <a:rect l="l" t="t" r="r" b="b"/>
              <a:pathLst>
                <a:path w="23278" h="24196" extrusionOk="0">
                  <a:moveTo>
                    <a:pt x="23277" y="1"/>
                  </a:moveTo>
                  <a:lnTo>
                    <a:pt x="23277" y="1"/>
                  </a:lnTo>
                  <a:cubicBezTo>
                    <a:pt x="21937" y="154"/>
                    <a:pt x="20712" y="307"/>
                    <a:pt x="19679" y="1379"/>
                  </a:cubicBezTo>
                  <a:cubicBezTo>
                    <a:pt x="13553" y="7810"/>
                    <a:pt x="7390" y="14242"/>
                    <a:pt x="1188" y="20597"/>
                  </a:cubicBezTo>
                  <a:cubicBezTo>
                    <a:pt x="154" y="21631"/>
                    <a:pt x="116" y="22894"/>
                    <a:pt x="1" y="24196"/>
                  </a:cubicBezTo>
                  <a:lnTo>
                    <a:pt x="232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581;p31"/>
            <p:cNvSpPr/>
            <p:nvPr/>
          </p:nvSpPr>
          <p:spPr>
            <a:xfrm>
              <a:off x="8767737" y="4835641"/>
              <a:ext cx="231967" cy="237452"/>
            </a:xfrm>
            <a:custGeom>
              <a:avLst/>
              <a:gdLst/>
              <a:ahLst/>
              <a:cxnLst/>
              <a:rect l="l" t="t" r="r" b="b"/>
              <a:pathLst>
                <a:path w="12941" h="13247" extrusionOk="0">
                  <a:moveTo>
                    <a:pt x="12787" y="0"/>
                  </a:moveTo>
                  <a:lnTo>
                    <a:pt x="0" y="13246"/>
                  </a:lnTo>
                  <a:cubicBezTo>
                    <a:pt x="5628" y="10413"/>
                    <a:pt x="10184" y="5819"/>
                    <a:pt x="12940" y="153"/>
                  </a:cubicBezTo>
                  <a:lnTo>
                    <a:pt x="127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582;p31"/>
            <p:cNvSpPr/>
            <p:nvPr/>
          </p:nvSpPr>
          <p:spPr>
            <a:xfrm>
              <a:off x="8051302" y="4144610"/>
              <a:ext cx="230605" cy="236771"/>
            </a:xfrm>
            <a:custGeom>
              <a:avLst/>
              <a:gdLst/>
              <a:ahLst/>
              <a:cxnLst/>
              <a:rect l="l" t="t" r="r" b="b"/>
              <a:pathLst>
                <a:path w="12865" h="13209" extrusionOk="0">
                  <a:moveTo>
                    <a:pt x="12864" y="0"/>
                  </a:moveTo>
                  <a:lnTo>
                    <a:pt x="12864" y="0"/>
                  </a:lnTo>
                  <a:cubicBezTo>
                    <a:pt x="7237" y="2795"/>
                    <a:pt x="2719" y="7389"/>
                    <a:pt x="1" y="13055"/>
                  </a:cubicBezTo>
                  <a:lnTo>
                    <a:pt x="154" y="13208"/>
                  </a:lnTo>
                  <a:lnTo>
                    <a:pt x="128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5713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2"/>
          <p:cNvSpPr txBox="1">
            <a:spLocks noGrp="1"/>
          </p:cNvSpPr>
          <p:nvPr>
            <p:ph type="title"/>
          </p:nvPr>
        </p:nvSpPr>
        <p:spPr>
          <a:xfrm>
            <a:off x="245767" y="285832"/>
            <a:ext cx="63528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Rockwell" panose="02060603020205020403" pitchFamily="18" charset="0"/>
              </a:rPr>
              <a:t>Problem Statement</a:t>
            </a:r>
            <a:endParaRPr sz="36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4" name="Google Shape;409;p27">
            <a:extLst>
              <a:ext uri="{FF2B5EF4-FFF2-40B4-BE49-F238E27FC236}">
                <a16:creationId xmlns:a16="http://schemas.microsoft.com/office/drawing/2014/main" xmlns="" id="{28813E1A-C184-E9AB-81B7-F01829FE018E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1266228" y="916189"/>
            <a:ext cx="2843894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45025" y="1126405"/>
            <a:ext cx="5726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Challenges in </a:t>
            </a:r>
            <a:r>
              <a:rPr lang="en-US" sz="1500" b="1" dirty="0">
                <a:solidFill>
                  <a:srgbClr val="172D73"/>
                </a:solidFill>
                <a:latin typeface="Rockwell" panose="02060603020205020403" pitchFamily="18" charset="0"/>
              </a:rPr>
              <a:t>Remote</a:t>
            </a: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 and </a:t>
            </a:r>
            <a:r>
              <a:rPr lang="en-US" sz="1500" b="1" dirty="0">
                <a:solidFill>
                  <a:srgbClr val="172D73"/>
                </a:solidFill>
                <a:latin typeface="Rockwell" panose="02060603020205020403" pitchFamily="18" charset="0"/>
              </a:rPr>
              <a:t>Conflict</a:t>
            </a: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 Zones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: </a:t>
            </a:r>
            <a:endParaRPr lang="ar-EG" dirty="0"/>
          </a:p>
        </p:txBody>
      </p:sp>
      <p:sp>
        <p:nvSpPr>
          <p:cNvPr id="7" name="Rectangle 6"/>
          <p:cNvSpPr/>
          <p:nvPr/>
        </p:nvSpPr>
        <p:spPr>
          <a:xfrm>
            <a:off x="346555" y="1495737"/>
            <a:ext cx="8611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A significant percentage of the global population lacks access to proper healthcare services, especially in areas affected by poverty, conflict, or natural disasters.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46551" y="2017140"/>
            <a:ext cx="8611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The shortage of qualified medical professionals worsens the situation, leaving many without timely diagnoses and treatments.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45025" y="2582328"/>
            <a:ext cx="386509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172D73"/>
                </a:solidFill>
                <a:latin typeface="Rockwell" panose="02060603020205020403" pitchFamily="18" charset="0"/>
              </a:rPr>
              <a:t>Overburdened Healthcare Systems: </a:t>
            </a:r>
            <a:endParaRPr lang="ar-EG" sz="1500" dirty="0"/>
          </a:p>
        </p:txBody>
      </p:sp>
      <p:sp>
        <p:nvSpPr>
          <p:cNvPr id="10" name="Rectangle 9"/>
          <p:cNvSpPr/>
          <p:nvPr/>
        </p:nvSpPr>
        <p:spPr>
          <a:xfrm>
            <a:off x="346549" y="2832814"/>
            <a:ext cx="3807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Overcrowding during crises → delays + burnout.</a:t>
            </a:r>
            <a:endParaRPr lang="ar-EG" sz="1200" dirty="0"/>
          </a:p>
        </p:txBody>
      </p:sp>
      <p:sp>
        <p:nvSpPr>
          <p:cNvPr id="11" name="Rectangle 10"/>
          <p:cNvSpPr/>
          <p:nvPr/>
        </p:nvSpPr>
        <p:spPr>
          <a:xfrm>
            <a:off x="245024" y="3513777"/>
            <a:ext cx="469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Need </a:t>
            </a:r>
            <a:r>
              <a:rPr lang="en-US" sz="1500" b="1" dirty="0">
                <a:solidFill>
                  <a:srgbClr val="172D73"/>
                </a:solidFill>
                <a:latin typeface="Rockwell" panose="02060603020205020403" pitchFamily="18" charset="0"/>
              </a:rPr>
              <a:t>For</a:t>
            </a: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 Accessible Diagnostic Tools</a:t>
            </a:r>
            <a:r>
              <a:rPr lang="en-US" sz="1600" dirty="0">
                <a:solidFill>
                  <a:srgbClr val="0060A8"/>
                </a:solidFill>
                <a:latin typeface="Rockwell" panose="02060603020205020403" pitchFamily="18" charset="0"/>
              </a:rPr>
              <a:t>:</a:t>
            </a:r>
            <a:endParaRPr lang="ar-EG" dirty="0"/>
          </a:p>
        </p:txBody>
      </p:sp>
      <p:sp>
        <p:nvSpPr>
          <p:cNvPr id="14" name="Rectangle 13"/>
          <p:cNvSpPr/>
          <p:nvPr/>
        </p:nvSpPr>
        <p:spPr>
          <a:xfrm>
            <a:off x="346555" y="38590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Current diagnostic methods often require specialized equipment and trained personnel.</a:t>
            </a:r>
            <a:endParaRPr lang="ar-EG" sz="1200" dirty="0"/>
          </a:p>
        </p:txBody>
      </p:sp>
      <p:sp>
        <p:nvSpPr>
          <p:cNvPr id="16" name="Rectangle 15"/>
          <p:cNvSpPr/>
          <p:nvPr/>
        </p:nvSpPr>
        <p:spPr>
          <a:xfrm>
            <a:off x="346548" y="3186261"/>
            <a:ext cx="56986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Healthcare workers experience burnout, impacting the quality of service.</a:t>
            </a:r>
            <a:endParaRPr lang="ar-EG" sz="1200" dirty="0"/>
          </a:p>
        </p:txBody>
      </p:sp>
      <p:sp>
        <p:nvSpPr>
          <p:cNvPr id="17" name="Rectangle 16"/>
          <p:cNvSpPr/>
          <p:nvPr/>
        </p:nvSpPr>
        <p:spPr>
          <a:xfrm>
            <a:off x="346548" y="4496201"/>
            <a:ext cx="641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Expensive/complex tools → need for affordable, user-friendly solutions.</a:t>
            </a:r>
            <a:endParaRPr lang="ar-EG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28" y="2354858"/>
            <a:ext cx="1420283" cy="14202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 t="58141"/>
          <a:stretch/>
        </p:blipFill>
        <p:spPr>
          <a:xfrm>
            <a:off x="5830763" y="3859010"/>
            <a:ext cx="1738594" cy="1188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2" t="13599" r="10369" b="12838"/>
          <a:stretch/>
        </p:blipFill>
        <p:spPr>
          <a:xfrm>
            <a:off x="7394221" y="2431554"/>
            <a:ext cx="1563511" cy="12668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  <p:bldP spid="14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115B82C9-C3BB-3DB1-07DF-E5CEC40C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52" y="300256"/>
            <a:ext cx="4094509" cy="65196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Rockwell" panose="02060603020205020403" pitchFamily="18" charset="0"/>
              </a:rPr>
              <a:t>Motivation</a:t>
            </a:r>
          </a:p>
        </p:txBody>
      </p:sp>
      <p:sp>
        <p:nvSpPr>
          <p:cNvPr id="4" name="Google Shape;409;p27">
            <a:extLst>
              <a:ext uri="{FF2B5EF4-FFF2-40B4-BE49-F238E27FC236}">
                <a16:creationId xmlns:a16="http://schemas.microsoft.com/office/drawing/2014/main" xmlns="" id="{DE0220B9-E60D-DA78-FF45-B129DBF58AE3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676855" y="882028"/>
            <a:ext cx="166985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08526" y="1226941"/>
            <a:ext cx="523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Bridging the Gap in Healthcare Delivery: </a:t>
            </a:r>
            <a:endParaRPr lang="ar-EG" dirty="0"/>
          </a:p>
        </p:txBody>
      </p:sp>
      <p:sp>
        <p:nvSpPr>
          <p:cNvPr id="7" name="Rectangle 6"/>
          <p:cNvSpPr/>
          <p:nvPr/>
        </p:nvSpPr>
        <p:spPr>
          <a:xfrm>
            <a:off x="355601" y="1596273"/>
            <a:ext cx="5734756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Millions of individuals in underserved regions lack basic diagnostic tools  By leveraging technology, we can extend care to those who need it most.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1" y="2296848"/>
            <a:ext cx="4109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Scalable Solutions Through ML: </a:t>
            </a:r>
            <a:endParaRPr lang="ar-EG" dirty="0"/>
          </a:p>
        </p:txBody>
      </p:sp>
      <p:sp>
        <p:nvSpPr>
          <p:cNvPr id="10" name="Rectangle 9"/>
          <p:cNvSpPr/>
          <p:nvPr/>
        </p:nvSpPr>
        <p:spPr>
          <a:xfrm>
            <a:off x="355601" y="3386226"/>
            <a:ext cx="553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Promoting Early Detection and Prevention: </a:t>
            </a:r>
            <a:endParaRPr lang="ar-EG" dirty="0"/>
          </a:p>
        </p:txBody>
      </p:sp>
      <p:sp>
        <p:nvSpPr>
          <p:cNvPr id="12" name="Rectangle 11"/>
          <p:cNvSpPr/>
          <p:nvPr/>
        </p:nvSpPr>
        <p:spPr>
          <a:xfrm>
            <a:off x="355601" y="2656893"/>
            <a:ext cx="6440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Machine learning offers a cost-effective way to handle large volumes of health data, improving diagnostic accuracy and reducing reliance on physical resources.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5601" y="3755558"/>
            <a:ext cx="5734756" cy="889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Early intervention can save lives by identifying health conditions before they escalate. This app empowers users with actionable insights to manage their health proactively.</a:t>
            </a:r>
          </a:p>
        </p:txBody>
      </p:sp>
      <p:sp>
        <p:nvSpPr>
          <p:cNvPr id="11" name="Google Shape;544;p31"/>
          <p:cNvSpPr/>
          <p:nvPr/>
        </p:nvSpPr>
        <p:spPr>
          <a:xfrm>
            <a:off x="6130315" y="-1720864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7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F41EC4EC-4E90-0908-AC10-AB1E445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81" y="134466"/>
            <a:ext cx="3358415" cy="565401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  <a:latin typeface="Rockwell" panose="02060603020205020403" pitchFamily="18" charset="0"/>
              </a:rPr>
              <a:t>Objectives</a:t>
            </a:r>
          </a:p>
        </p:txBody>
      </p:sp>
      <p:sp>
        <p:nvSpPr>
          <p:cNvPr id="5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770663" y="704188"/>
            <a:ext cx="1669850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87021" y="1063748"/>
            <a:ext cx="5584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Develop an Accessible Diagnostic Platform:</a:t>
            </a:r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304124" y="1341666"/>
            <a:ext cx="5734756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A user-friendly application for disease prediction and management, available on mobile and web platforms.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124" y="1959858"/>
            <a:ext cx="604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Deliver Health Insights and Recommendations:</a:t>
            </a:r>
            <a:endParaRPr lang="ar-EG" dirty="0"/>
          </a:p>
        </p:txBody>
      </p:sp>
      <p:sp>
        <p:nvSpPr>
          <p:cNvPr id="10" name="Rectangle 9"/>
          <p:cNvSpPr/>
          <p:nvPr/>
        </p:nvSpPr>
        <p:spPr>
          <a:xfrm>
            <a:off x="334096" y="2698522"/>
            <a:ext cx="4667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Ensure Comprehensive Reporting:</a:t>
            </a:r>
            <a:endParaRPr lang="ar-EG" dirty="0"/>
          </a:p>
        </p:txBody>
      </p:sp>
      <p:sp>
        <p:nvSpPr>
          <p:cNvPr id="11" name="Rectangle 10"/>
          <p:cNvSpPr/>
          <p:nvPr/>
        </p:nvSpPr>
        <p:spPr>
          <a:xfrm>
            <a:off x="304124" y="2329190"/>
            <a:ext cx="6627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Offer tailored health guidelines and preventive care suggestions based on test results.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096" y="3067854"/>
            <a:ext cx="5734756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Enable users to generate detailed, easy-to-read reports for personal tracking and medical consultations.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4096" y="3765582"/>
            <a:ext cx="4425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72D73"/>
                </a:solidFill>
                <a:latin typeface="Rockwell" panose="02060603020205020403" pitchFamily="18" charset="0"/>
              </a:rPr>
              <a:t>Provide Real-Time Interaction:</a:t>
            </a:r>
            <a:endParaRPr lang="ar-EG" dirty="0"/>
          </a:p>
        </p:txBody>
      </p:sp>
      <p:sp>
        <p:nvSpPr>
          <p:cNvPr id="14" name="Rectangle 13"/>
          <p:cNvSpPr/>
          <p:nvPr/>
        </p:nvSpPr>
        <p:spPr>
          <a:xfrm>
            <a:off x="334095" y="4134914"/>
            <a:ext cx="5734756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60A8"/>
                </a:solidFill>
                <a:latin typeface="Rockwell" panose="02060603020205020403" pitchFamily="18" charset="0"/>
              </a:rPr>
              <a:t>Seamless data processing and immediate feedback for users after tests or image uploads.</a:t>
            </a:r>
          </a:p>
        </p:txBody>
      </p:sp>
      <p:sp>
        <p:nvSpPr>
          <p:cNvPr id="18" name="Google Shape;409;p27">
            <a:extLst>
              <a:ext uri="{FF2B5EF4-FFF2-40B4-BE49-F238E27FC236}">
                <a16:creationId xmlns:a16="http://schemas.microsoft.com/office/drawing/2014/main" xmlns="" id="{DE0220B9-E60D-DA78-FF45-B129DBF58AE3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Google Shape;544;p31"/>
          <p:cNvSpPr/>
          <p:nvPr/>
        </p:nvSpPr>
        <p:spPr>
          <a:xfrm>
            <a:off x="6130315" y="-1720864"/>
            <a:ext cx="2953200" cy="2953200"/>
          </a:xfrm>
          <a:prstGeom prst="donut">
            <a:avLst>
              <a:gd name="adj" fmla="val 17979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xmlns="" id="{F41EC4EC-4E90-0908-AC10-AB1E445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69" y="163613"/>
            <a:ext cx="4431108" cy="565401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Rockwell" panose="02060603020205020403" pitchFamily="18" charset="0"/>
              </a:rPr>
              <a:t>Related </a:t>
            </a:r>
            <a:r>
              <a:rPr lang="en-US" dirty="0" smtClean="0">
                <a:solidFill>
                  <a:srgbClr val="002060"/>
                </a:solidFill>
                <a:latin typeface="Rockwell" panose="02060603020205020403" pitchFamily="18" charset="0"/>
              </a:rPr>
              <a:t>work</a:t>
            </a:r>
            <a:endParaRPr lang="en-US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  <p:sp>
        <p:nvSpPr>
          <p:cNvPr id="6" name="Google Shape;501;p30">
            <a:extLst>
              <a:ext uri="{FF2B5EF4-FFF2-40B4-BE49-F238E27FC236}">
                <a16:creationId xmlns:a16="http://schemas.microsoft.com/office/drawing/2014/main" xmlns="" id="{96B265DF-5644-1ED1-1ABB-FF62FBA58A3B}"/>
              </a:ext>
            </a:extLst>
          </p:cNvPr>
          <p:cNvSpPr txBox="1">
            <a:spLocks/>
          </p:cNvSpPr>
          <p:nvPr/>
        </p:nvSpPr>
        <p:spPr>
          <a:xfrm>
            <a:off x="239946" y="78907"/>
            <a:ext cx="1131474" cy="734814"/>
          </a:xfrm>
          <a:prstGeom prst="rect">
            <a:avLst/>
          </a:prstGeom>
          <a:solidFill>
            <a:srgbClr val="00206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rgbClr val="CAE1FC"/>
                </a:solidFill>
                <a:highlight>
                  <a:srgbClr val="004A82"/>
                </a:highlight>
              </a:rPr>
              <a:t>0</a:t>
            </a:r>
            <a:r>
              <a:rPr lang="en-US" sz="6000" dirty="0">
                <a:solidFill>
                  <a:srgbClr val="CAE1FC"/>
                </a:solidFill>
                <a:highlight>
                  <a:srgbClr val="004A82"/>
                </a:highlight>
              </a:rPr>
              <a:t>2</a:t>
            </a:r>
            <a:endParaRPr lang="en" dirty="0">
              <a:solidFill>
                <a:srgbClr val="CAE1FC"/>
              </a:solidFill>
              <a:highlight>
                <a:srgbClr val="004A82"/>
              </a:highlight>
            </a:endParaRPr>
          </a:p>
        </p:txBody>
      </p:sp>
      <p:sp>
        <p:nvSpPr>
          <p:cNvPr id="7" name="Google Shape;521;p30">
            <a:extLst>
              <a:ext uri="{FF2B5EF4-FFF2-40B4-BE49-F238E27FC236}">
                <a16:creationId xmlns:a16="http://schemas.microsoft.com/office/drawing/2014/main" xmlns="" id="{FC71DCD2-B426-0061-17DF-6C27E020B8C5}"/>
              </a:ext>
            </a:extLst>
          </p:cNvPr>
          <p:cNvSpPr/>
          <p:nvPr/>
        </p:nvSpPr>
        <p:spPr>
          <a:xfrm>
            <a:off x="2072417" y="743528"/>
            <a:ext cx="2059315" cy="140386"/>
          </a:xfrm>
          <a:custGeom>
            <a:avLst/>
            <a:gdLst/>
            <a:ahLst/>
            <a:cxnLst/>
            <a:rect l="l" t="t" r="r" b="b"/>
            <a:pathLst>
              <a:path w="42420" h="6131" extrusionOk="0">
                <a:moveTo>
                  <a:pt x="993" y="0"/>
                </a:moveTo>
                <a:cubicBezTo>
                  <a:pt x="931" y="0"/>
                  <a:pt x="869" y="2"/>
                  <a:pt x="805" y="5"/>
                </a:cubicBezTo>
                <a:cubicBezTo>
                  <a:pt x="269" y="43"/>
                  <a:pt x="1" y="273"/>
                  <a:pt x="1" y="809"/>
                </a:cubicBezTo>
                <a:cubicBezTo>
                  <a:pt x="1" y="1306"/>
                  <a:pt x="78" y="1727"/>
                  <a:pt x="728" y="1727"/>
                </a:cubicBezTo>
                <a:cubicBezTo>
                  <a:pt x="1417" y="1766"/>
                  <a:pt x="2068" y="2149"/>
                  <a:pt x="2413" y="2723"/>
                </a:cubicBezTo>
                <a:cubicBezTo>
                  <a:pt x="2834" y="3259"/>
                  <a:pt x="3140" y="3833"/>
                  <a:pt x="3561" y="4407"/>
                </a:cubicBezTo>
                <a:cubicBezTo>
                  <a:pt x="4258" y="5499"/>
                  <a:pt x="5434" y="6083"/>
                  <a:pt x="6628" y="6083"/>
                </a:cubicBezTo>
                <a:cubicBezTo>
                  <a:pt x="7401" y="6083"/>
                  <a:pt x="8182" y="5838"/>
                  <a:pt x="8845" y="5326"/>
                </a:cubicBezTo>
                <a:cubicBezTo>
                  <a:pt x="9610" y="4675"/>
                  <a:pt x="10108" y="3718"/>
                  <a:pt x="10759" y="2914"/>
                </a:cubicBezTo>
                <a:cubicBezTo>
                  <a:pt x="11386" y="2134"/>
                  <a:pt x="11929" y="1751"/>
                  <a:pt x="12471" y="1751"/>
                </a:cubicBezTo>
                <a:cubicBezTo>
                  <a:pt x="13020" y="1751"/>
                  <a:pt x="13569" y="2144"/>
                  <a:pt x="14204" y="2914"/>
                </a:cubicBezTo>
                <a:cubicBezTo>
                  <a:pt x="14625" y="3412"/>
                  <a:pt x="14970" y="3910"/>
                  <a:pt x="15314" y="4446"/>
                </a:cubicBezTo>
                <a:cubicBezTo>
                  <a:pt x="16023" y="5518"/>
                  <a:pt x="17171" y="6054"/>
                  <a:pt x="18320" y="6054"/>
                </a:cubicBezTo>
                <a:cubicBezTo>
                  <a:pt x="19468" y="6054"/>
                  <a:pt x="20617" y="5518"/>
                  <a:pt x="21325" y="4446"/>
                </a:cubicBezTo>
                <a:cubicBezTo>
                  <a:pt x="21823" y="3680"/>
                  <a:pt x="22359" y="2953"/>
                  <a:pt x="22971" y="2302"/>
                </a:cubicBezTo>
                <a:cubicBezTo>
                  <a:pt x="23270" y="1909"/>
                  <a:pt x="23706" y="1718"/>
                  <a:pt x="24141" y="1718"/>
                </a:cubicBezTo>
                <a:cubicBezTo>
                  <a:pt x="24596" y="1718"/>
                  <a:pt x="25051" y="1928"/>
                  <a:pt x="25345" y="2340"/>
                </a:cubicBezTo>
                <a:cubicBezTo>
                  <a:pt x="25881" y="2991"/>
                  <a:pt x="26417" y="3680"/>
                  <a:pt x="26876" y="4369"/>
                </a:cubicBezTo>
                <a:cubicBezTo>
                  <a:pt x="27565" y="5479"/>
                  <a:pt x="28752" y="6130"/>
                  <a:pt x="30015" y="6130"/>
                </a:cubicBezTo>
                <a:cubicBezTo>
                  <a:pt x="30513" y="6092"/>
                  <a:pt x="30973" y="5939"/>
                  <a:pt x="31432" y="5747"/>
                </a:cubicBezTo>
                <a:cubicBezTo>
                  <a:pt x="32121" y="5211"/>
                  <a:pt x="32772" y="4599"/>
                  <a:pt x="33384" y="3910"/>
                </a:cubicBezTo>
                <a:cubicBezTo>
                  <a:pt x="33844" y="3412"/>
                  <a:pt x="34150" y="2799"/>
                  <a:pt x="34609" y="2302"/>
                </a:cubicBezTo>
                <a:cubicBezTo>
                  <a:pt x="34912" y="1924"/>
                  <a:pt x="35355" y="1732"/>
                  <a:pt x="35794" y="1732"/>
                </a:cubicBezTo>
                <a:cubicBezTo>
                  <a:pt x="36245" y="1732"/>
                  <a:pt x="36692" y="1933"/>
                  <a:pt x="36983" y="2340"/>
                </a:cubicBezTo>
                <a:cubicBezTo>
                  <a:pt x="37442" y="2876"/>
                  <a:pt x="37864" y="3412"/>
                  <a:pt x="38246" y="4024"/>
                </a:cubicBezTo>
                <a:cubicBezTo>
                  <a:pt x="39005" y="5180"/>
                  <a:pt x="39934" y="6063"/>
                  <a:pt x="41386" y="6063"/>
                </a:cubicBezTo>
                <a:cubicBezTo>
                  <a:pt x="41473" y="6063"/>
                  <a:pt x="41563" y="6060"/>
                  <a:pt x="41654" y="6054"/>
                </a:cubicBezTo>
                <a:cubicBezTo>
                  <a:pt x="42228" y="5977"/>
                  <a:pt x="42419" y="5709"/>
                  <a:pt x="42419" y="5211"/>
                </a:cubicBezTo>
                <a:cubicBezTo>
                  <a:pt x="42419" y="4714"/>
                  <a:pt x="42305" y="4331"/>
                  <a:pt x="41730" y="4331"/>
                </a:cubicBezTo>
                <a:cubicBezTo>
                  <a:pt x="41041" y="4292"/>
                  <a:pt x="40390" y="3948"/>
                  <a:pt x="40008" y="3374"/>
                </a:cubicBezTo>
                <a:cubicBezTo>
                  <a:pt x="39586" y="2838"/>
                  <a:pt x="39242" y="2263"/>
                  <a:pt x="38859" y="1689"/>
                </a:cubicBezTo>
                <a:cubicBezTo>
                  <a:pt x="38093" y="541"/>
                  <a:pt x="36887" y="5"/>
                  <a:pt x="35720" y="5"/>
                </a:cubicBezTo>
                <a:cubicBezTo>
                  <a:pt x="34552" y="5"/>
                  <a:pt x="33423" y="541"/>
                  <a:pt x="32810" y="1536"/>
                </a:cubicBezTo>
                <a:cubicBezTo>
                  <a:pt x="32389" y="2263"/>
                  <a:pt x="31853" y="2953"/>
                  <a:pt x="31279" y="3565"/>
                </a:cubicBezTo>
                <a:cubicBezTo>
                  <a:pt x="30811" y="4069"/>
                  <a:pt x="30326" y="4319"/>
                  <a:pt x="29855" y="4319"/>
                </a:cubicBezTo>
                <a:cubicBezTo>
                  <a:pt x="29326" y="4319"/>
                  <a:pt x="28815" y="4002"/>
                  <a:pt x="28369" y="3374"/>
                </a:cubicBezTo>
                <a:cubicBezTo>
                  <a:pt x="27986" y="2838"/>
                  <a:pt x="27604" y="2263"/>
                  <a:pt x="27259" y="1689"/>
                </a:cubicBezTo>
                <a:cubicBezTo>
                  <a:pt x="26525" y="569"/>
                  <a:pt x="25334" y="5"/>
                  <a:pt x="24142" y="5"/>
                </a:cubicBezTo>
                <a:cubicBezTo>
                  <a:pt x="22970" y="5"/>
                  <a:pt x="21797" y="550"/>
                  <a:pt x="21057" y="1651"/>
                </a:cubicBezTo>
                <a:cubicBezTo>
                  <a:pt x="20598" y="2417"/>
                  <a:pt x="20062" y="3144"/>
                  <a:pt x="19411" y="3795"/>
                </a:cubicBezTo>
                <a:cubicBezTo>
                  <a:pt x="19131" y="4168"/>
                  <a:pt x="18714" y="4350"/>
                  <a:pt x="18295" y="4350"/>
                </a:cubicBezTo>
                <a:cubicBezTo>
                  <a:pt x="17853" y="4350"/>
                  <a:pt x="17408" y="4149"/>
                  <a:pt x="17114" y="3757"/>
                </a:cubicBezTo>
                <a:cubicBezTo>
                  <a:pt x="16693" y="3259"/>
                  <a:pt x="16310" y="2761"/>
                  <a:pt x="15927" y="2187"/>
                </a:cubicBezTo>
                <a:cubicBezTo>
                  <a:pt x="15353" y="1383"/>
                  <a:pt x="14740" y="502"/>
                  <a:pt x="13745" y="234"/>
                </a:cubicBezTo>
                <a:cubicBezTo>
                  <a:pt x="13194" y="83"/>
                  <a:pt x="12705" y="2"/>
                  <a:pt x="12257" y="2"/>
                </a:cubicBezTo>
                <a:cubicBezTo>
                  <a:pt x="11117" y="2"/>
                  <a:pt x="10249" y="529"/>
                  <a:pt x="9342" y="1766"/>
                </a:cubicBezTo>
                <a:cubicBezTo>
                  <a:pt x="8845" y="2378"/>
                  <a:pt x="8423" y="3067"/>
                  <a:pt x="7887" y="3680"/>
                </a:cubicBezTo>
                <a:cubicBezTo>
                  <a:pt x="7597" y="4106"/>
                  <a:pt x="7131" y="4326"/>
                  <a:pt x="6661" y="4326"/>
                </a:cubicBezTo>
                <a:cubicBezTo>
                  <a:pt x="6202" y="4326"/>
                  <a:pt x="5740" y="4115"/>
                  <a:pt x="5437" y="3680"/>
                </a:cubicBezTo>
                <a:cubicBezTo>
                  <a:pt x="4978" y="3182"/>
                  <a:pt x="4557" y="2608"/>
                  <a:pt x="4174" y="2034"/>
                </a:cubicBezTo>
                <a:cubicBezTo>
                  <a:pt x="3366" y="858"/>
                  <a:pt x="2452" y="0"/>
                  <a:pt x="993" y="0"/>
                </a:cubicBezTo>
                <a:close/>
              </a:path>
            </a:pathLst>
          </a:cu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409;p27">
            <a:extLst>
              <a:ext uri="{FF2B5EF4-FFF2-40B4-BE49-F238E27FC236}">
                <a16:creationId xmlns:a16="http://schemas.microsoft.com/office/drawing/2014/main" xmlns="" id="{DE0220B9-E60D-DA78-FF45-B129DBF58AE3}"/>
              </a:ext>
            </a:extLst>
          </p:cNvPr>
          <p:cNvSpPr/>
          <p:nvPr/>
        </p:nvSpPr>
        <p:spPr>
          <a:xfrm>
            <a:off x="7667400" y="3973088"/>
            <a:ext cx="2953200" cy="2953200"/>
          </a:xfrm>
          <a:prstGeom prst="donut">
            <a:avLst>
              <a:gd name="adj" fmla="val 15996"/>
            </a:avLst>
          </a:prstGeom>
          <a:solidFill>
            <a:srgbClr val="CAE1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195330" y="1240087"/>
            <a:ext cx="2131764" cy="1041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b="1" dirty="0">
                <a:solidFill>
                  <a:schemeClr val="tx1"/>
                </a:solidFill>
                <a:latin typeface="Rockwell" panose="02060603020205020403" pitchFamily="18" charset="0"/>
              </a:rPr>
              <a:t>Medical </a:t>
            </a:r>
            <a:r>
              <a:rPr lang="en-US" b="1" dirty="0" smtClean="0">
                <a:solidFill>
                  <a:schemeClr val="tx1"/>
                </a:solidFill>
                <a:latin typeface="Rockwell" panose="02060603020205020403" pitchFamily="18" charset="0"/>
              </a:rPr>
              <a:t>AI </a:t>
            </a:r>
            <a:r>
              <a:rPr lang="en-US" b="1" dirty="0">
                <a:solidFill>
                  <a:schemeClr val="tx1"/>
                </a:solidFill>
                <a:latin typeface="Rockwell" panose="02060603020205020403" pitchFamily="18" charset="0"/>
              </a:rPr>
              <a:t>Assistant</a:t>
            </a:r>
            <a:endParaRPr lang="ar-EG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371599" y="2281181"/>
            <a:ext cx="0" cy="127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597406" y="3040652"/>
            <a:ext cx="1569982" cy="849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Limited Availability</a:t>
            </a:r>
            <a:endParaRPr lang="ar-EG" sz="16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371600" y="3553629"/>
            <a:ext cx="225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831368" y="682358"/>
            <a:ext cx="2407185" cy="1078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2000" b="1" dirty="0">
                <a:solidFill>
                  <a:schemeClr val="tx1"/>
                </a:solidFill>
                <a:latin typeface="Rockwell" panose="02060603020205020403" pitchFamily="18" charset="0"/>
              </a:rPr>
              <a:t>Azure Health Insights</a:t>
            </a:r>
            <a:endParaRPr lang="ar-EG" sz="2000" dirty="0"/>
          </a:p>
        </p:txBody>
      </p:sp>
      <p:sp>
        <p:nvSpPr>
          <p:cNvPr id="30" name="Rounded Rectangle 29"/>
          <p:cNvSpPr/>
          <p:nvPr/>
        </p:nvSpPr>
        <p:spPr>
          <a:xfrm>
            <a:off x="5172852" y="2029800"/>
            <a:ext cx="1772822" cy="880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b="1" dirty="0">
                <a:solidFill>
                  <a:schemeClr val="tx1"/>
                </a:solidFill>
                <a:latin typeface="Rockwell" panose="02060603020205020403" pitchFamily="18" charset="0"/>
              </a:rPr>
              <a:t>High Cost</a:t>
            </a:r>
            <a:endParaRPr lang="ar-EG" dirty="0"/>
          </a:p>
        </p:txBody>
      </p:sp>
      <p:sp>
        <p:nvSpPr>
          <p:cNvPr id="32" name="Rounded Rectangle 31"/>
          <p:cNvSpPr/>
          <p:nvPr/>
        </p:nvSpPr>
        <p:spPr>
          <a:xfrm>
            <a:off x="5148550" y="3112253"/>
            <a:ext cx="1772822" cy="880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Technical Complexity</a:t>
            </a:r>
            <a:endParaRPr lang="ar-EG" sz="1600" dirty="0"/>
          </a:p>
        </p:txBody>
      </p:sp>
      <p:sp>
        <p:nvSpPr>
          <p:cNvPr id="33" name="Rounded Rectangle 32"/>
          <p:cNvSpPr/>
          <p:nvPr/>
        </p:nvSpPr>
        <p:spPr>
          <a:xfrm>
            <a:off x="5148550" y="4139531"/>
            <a:ext cx="1772822" cy="880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1600" b="1" dirty="0">
                <a:solidFill>
                  <a:schemeClr val="tx1"/>
                </a:solidFill>
                <a:latin typeface="Rockwell" panose="02060603020205020403" pitchFamily="18" charset="0"/>
              </a:rPr>
              <a:t>Limited Compatibility</a:t>
            </a:r>
            <a:endParaRPr lang="ar-EG" sz="16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966771" y="1221496"/>
            <a:ext cx="0" cy="1272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966772" y="2493944"/>
            <a:ext cx="225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66772" y="2493944"/>
            <a:ext cx="0" cy="218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1"/>
          </p:cNvCxnSpPr>
          <p:nvPr/>
        </p:nvCxnSpPr>
        <p:spPr>
          <a:xfrm flipH="1" flipV="1">
            <a:off x="4966771" y="3552267"/>
            <a:ext cx="18177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966772" y="4676660"/>
            <a:ext cx="299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8004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9" grpId="0" animBg="1"/>
      <p:bldP spid="30" grpId="0" animBg="1"/>
      <p:bldP spid="32" grpId="0" animBg="1"/>
      <p:bldP spid="3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E625C6EADEFE41A8102DDB1A787902" ma:contentTypeVersion="7" ma:contentTypeDescription="Create a new document." ma:contentTypeScope="" ma:versionID="b236e870e695ead51e9aa9aebb8d5dfe">
  <xsd:schema xmlns:xsd="http://www.w3.org/2001/XMLSchema" xmlns:xs="http://www.w3.org/2001/XMLSchema" xmlns:p="http://schemas.microsoft.com/office/2006/metadata/properties" xmlns:ns3="818ce51d-0e7a-455c-8278-32b14678f37a" targetNamespace="http://schemas.microsoft.com/office/2006/metadata/properties" ma:root="true" ma:fieldsID="358e6150a3eeb461b0f896fd6b6785a3" ns3:_="">
    <xsd:import namespace="818ce51d-0e7a-455c-8278-32b14678f3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8ce51d-0e7a-455c-8278-32b14678f3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260C6E-9447-460D-B7C3-BC0AA4F9E8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01B1F7-EBA6-4EB2-BC93-CFFF80A063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8ce51d-0e7a-455c-8278-32b14678f3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9E9A0E-1159-4268-B51B-CB446A167180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818ce51d-0e7a-455c-8278-32b14678f37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11558</TotalTime>
  <Words>2189</Words>
  <Application>Microsoft Office PowerPoint</Application>
  <PresentationFormat>On-screen Show (16:9)</PresentationFormat>
  <Paragraphs>340</Paragraphs>
  <Slides>42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  <vt:variant>
        <vt:lpstr>Custom Shows</vt:lpstr>
      </vt:variant>
      <vt:variant>
        <vt:i4>1</vt:i4>
      </vt:variant>
    </vt:vector>
  </HeadingPairs>
  <TitlesOfParts>
    <vt:vector size="58" baseType="lpstr">
      <vt:lpstr>Arial</vt:lpstr>
      <vt:lpstr>Cabin</vt:lpstr>
      <vt:lpstr>Source Sans Pro</vt:lpstr>
      <vt:lpstr>Bebas Neue</vt:lpstr>
      <vt:lpstr>Georgia</vt:lpstr>
      <vt:lpstr>Arno Pro Smbd Caption</vt:lpstr>
      <vt:lpstr>Montserrat ExtraLight</vt:lpstr>
      <vt:lpstr>Tahoma</vt:lpstr>
      <vt:lpstr>Courier New</vt:lpstr>
      <vt:lpstr>Trebuchet MS</vt:lpstr>
      <vt:lpstr>Wingdings</vt:lpstr>
      <vt:lpstr>Pompiere</vt:lpstr>
      <vt:lpstr>Adobe Garamond Pro Bold</vt:lpstr>
      <vt:lpstr>Rockwell</vt:lpstr>
      <vt:lpstr>Wood Type</vt:lpstr>
      <vt:lpstr>PowerPoint Presentation</vt:lpstr>
      <vt:lpstr>PowerPoint Presentation</vt:lpstr>
      <vt:lpstr>Table of Contents</vt:lpstr>
      <vt:lpstr>Introduction</vt:lpstr>
      <vt:lpstr>PowerPoint Presentation</vt:lpstr>
      <vt:lpstr>Problem Statement</vt:lpstr>
      <vt:lpstr>Motivation</vt:lpstr>
      <vt:lpstr>Objectives</vt:lpstr>
      <vt:lpstr>Related work</vt:lpstr>
      <vt:lpstr>Functional Requirements</vt:lpstr>
      <vt:lpstr>Non-Functional Requirements </vt:lpstr>
      <vt:lpstr>Methodologies and Approach</vt:lpstr>
      <vt:lpstr>Tools</vt:lpstr>
      <vt:lpstr>Tools (count…) </vt:lpstr>
      <vt:lpstr>Tools (count…) </vt:lpstr>
      <vt:lpstr>System Architecture</vt:lpstr>
      <vt:lpstr>System Architecture (count…) </vt:lpstr>
      <vt:lpstr>System Architecture (count…) </vt:lpstr>
      <vt:lpstr>System Architecture (count…) </vt:lpstr>
      <vt:lpstr>Project Design</vt:lpstr>
      <vt:lpstr>Project Design (count…) </vt:lpstr>
      <vt:lpstr>Project Design (count…) </vt:lpstr>
      <vt:lpstr>Project Design (count…) </vt:lpstr>
      <vt:lpstr>Project Design (count…) </vt:lpstr>
      <vt:lpstr>Project Design (count…) </vt:lpstr>
      <vt:lpstr>System Overview</vt:lpstr>
      <vt:lpstr>Dataset:</vt:lpstr>
      <vt:lpstr>Dataset:</vt:lpstr>
      <vt:lpstr>Methodology (ML):</vt:lpstr>
      <vt:lpstr>Methodology (ML):</vt:lpstr>
      <vt:lpstr>Methodology (ML):</vt:lpstr>
      <vt:lpstr>Methodology (ML):(count…..)</vt:lpstr>
      <vt:lpstr>Methodology (ML):(count…..)</vt:lpstr>
      <vt:lpstr>Methodology (ML):(count…..)</vt:lpstr>
      <vt:lpstr>Methodology (ML):(count…..)</vt:lpstr>
      <vt:lpstr>Challenges Faced and solution</vt:lpstr>
      <vt:lpstr>Methodology (ML):(count…..)</vt:lpstr>
      <vt:lpstr>Conclusion</vt:lpstr>
      <vt:lpstr>Future Work</vt:lpstr>
      <vt:lpstr>Reference</vt:lpstr>
      <vt:lpstr>GitHup Repositories:</vt:lpstr>
      <vt:lpstr>              Thanks    FOR YOUR ATTENTION! 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Santy Ibrahim</dc:creator>
  <cp:lastModifiedBy>ronal</cp:lastModifiedBy>
  <cp:revision>310</cp:revision>
  <dcterms:modified xsi:type="dcterms:W3CDTF">2025-06-11T13:46:37Z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0x01010040E625C6EADEFE41A8102DDB1A787902</vt:lpwstr>
  </property>
</Properties>
</file>